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70" r:id="rId3"/>
    <p:sldId id="257" r:id="rId4"/>
    <p:sldId id="260" r:id="rId5"/>
    <p:sldId id="267" r:id="rId6"/>
    <p:sldId id="271" r:id="rId7"/>
    <p:sldId id="258" r:id="rId8"/>
    <p:sldId id="261" r:id="rId9"/>
    <p:sldId id="266" r:id="rId10"/>
    <p:sldId id="259" r:id="rId11"/>
    <p:sldId id="262" r:id="rId12"/>
    <p:sldId id="263" r:id="rId13"/>
    <p:sldId id="264" r:id="rId14"/>
    <p:sldId id="265" r:id="rId15"/>
    <p:sldId id="268" r:id="rId16"/>
    <p:sldId id="269" r:id="rId17"/>
    <p:sldId id="272"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70" autoAdjust="0"/>
    <p:restoredTop sz="52192" autoAdjust="0"/>
  </p:normalViewPr>
  <p:slideViewPr>
    <p:cSldViewPr showGuides="1">
      <p:cViewPr varScale="1">
        <p:scale>
          <a:sx n="62" d="100"/>
          <a:sy n="62" d="100"/>
        </p:scale>
        <p:origin x="78" y="43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D1242FA-C668-48C9-87FD-ECC276D96896}" type="datetimeFigureOut">
              <a:rPr lang="en-US" smtClean="0"/>
              <a:t>4/15/2026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049BE54-067F-4015-B753-EDDFFFD5E26D}" type="slidenum">
              <a:rPr lang="en-US" smtClean="0"/>
              <a:t>‹#›</a:t>
            </a:fld>
            <a:endParaRPr lang="en-US"/>
          </a:p>
        </p:txBody>
      </p:sp>
    </p:spTree>
    <p:extLst>
      <p:ext uri="{BB962C8B-B14F-4D97-AF65-F5344CB8AC3E}">
        <p14:creationId xmlns:p14="http://schemas.microsoft.com/office/powerpoint/2010/main" val="349609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0C28CFD-DA05-4A63-8FB1-5752D045324A}" type="datetimeFigureOut">
              <a:rPr lang="en-US" smtClean="0"/>
              <a:t>4/15/2026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AC0F4E1-FB0A-4B17-8E69-8C7042D703ED}" type="slidenum">
              <a:rPr lang="en-US" smtClean="0"/>
              <a:t>‹#›</a:t>
            </a:fld>
            <a:endParaRPr lang="en-US"/>
          </a:p>
        </p:txBody>
      </p:sp>
    </p:spTree>
    <p:extLst>
      <p:ext uri="{BB962C8B-B14F-4D97-AF65-F5344CB8AC3E}">
        <p14:creationId xmlns:p14="http://schemas.microsoft.com/office/powerpoint/2010/main" val="218073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dirty="0"/>
              <a:t>Last week, we talked about being smarter than our enemies and standing up against evil without starting a war. No more ‘an eye for an eye,’ but stopping our enemies from taking advantage of us as believers. From that, you might think the best thing we could do is start a commune to escape the world; nothing could be further from the truth. Jesus does not want that. The world may view us as its enemy, but we must view the world the way Jesus did. He told us to pray for our enemies. We are to take his message of love and forgiveness into the world. Now, we are not to be foolish and think everyone will welcome the message, but we must not be afraid. We as believers can make a difference. This brings me to this morning and our approach to life and those around us.</a:t>
            </a:r>
          </a:p>
          <a:p>
            <a:endParaRPr lang="en-US" dirty="0"/>
          </a:p>
          <a:p>
            <a:r>
              <a:rPr lang="en-US" dirty="0"/>
              <a:t>So you think you have problems,</a:t>
            </a:r>
            <a:r>
              <a:rPr lang="en-US" baseline="0" dirty="0"/>
              <a:t> and you think Jesus does not understand. But I contend</a:t>
            </a:r>
            <a:r>
              <a:rPr lang="en-US" dirty="0"/>
              <a:t> Jesus is the one to go</a:t>
            </a:r>
            <a:r>
              <a:rPr lang="en-US" baseline="0" dirty="0"/>
              <a:t> to for help in dealing with problems. Chaos swirled around him, and we can learn a lot about how to handle it by looking at how he handled it. </a:t>
            </a:r>
          </a:p>
          <a:p>
            <a:endParaRPr lang="en-US" baseline="0" dirty="0"/>
          </a:p>
          <a:p>
            <a:r>
              <a:rPr lang="en-US" baseline="0" dirty="0"/>
              <a:t>He must listen to the father for directions. </a:t>
            </a:r>
            <a:r>
              <a:rPr lang="en-US" b="1" u="sng" baseline="0" dirty="0"/>
              <a:t>FAITH</a:t>
            </a:r>
          </a:p>
          <a:p>
            <a:r>
              <a:rPr lang="en-US" baseline="0" dirty="0"/>
              <a:t>He must deal with the death of his cousin, John the Baptist. </a:t>
            </a:r>
            <a:r>
              <a:rPr lang="en-US" b="1" baseline="0" dirty="0"/>
              <a:t>Family</a:t>
            </a:r>
          </a:p>
          <a:p>
            <a:r>
              <a:rPr lang="en-US" baseline="0" dirty="0"/>
              <a:t>He must deal with a hungry crowd and cautious disciples. </a:t>
            </a:r>
            <a:r>
              <a:rPr lang="en-US" b="1" baseline="0" dirty="0"/>
              <a:t>Finances</a:t>
            </a:r>
          </a:p>
          <a:p>
            <a:r>
              <a:rPr lang="en-US" baseline="0" dirty="0"/>
              <a:t>He must deal with panicky disciples in a sinking boat. </a:t>
            </a:r>
            <a:r>
              <a:rPr lang="en-US" b="1" baseline="0" dirty="0"/>
              <a:t>Focus </a:t>
            </a:r>
            <a:endParaRPr lang="en-US" b="0" baseline="0" dirty="0"/>
          </a:p>
          <a:p>
            <a:r>
              <a:rPr lang="en-US" b="0" baseline="0" dirty="0"/>
              <a:t>He must face life one day at a time. </a:t>
            </a:r>
            <a:r>
              <a:rPr lang="en-US" b="1" u="sng" baseline="0" dirty="0"/>
              <a:t>FUTURE</a:t>
            </a:r>
          </a:p>
          <a:p>
            <a:r>
              <a:rPr lang="en-US" b="0" baseline="0" dirty="0"/>
              <a:t>But first, I want to show you a picture of the nation we live in. </a:t>
            </a:r>
            <a:endParaRPr lang="en-US" b="1" dirty="0"/>
          </a:p>
        </p:txBody>
      </p:sp>
      <p:sp>
        <p:nvSpPr>
          <p:cNvPr id="4" name="Slide Number Placeholder 3"/>
          <p:cNvSpPr>
            <a:spLocks noGrp="1"/>
          </p:cNvSpPr>
          <p:nvPr>
            <p:ph type="sldNum" sz="quarter" idx="10"/>
          </p:nvPr>
        </p:nvSpPr>
        <p:spPr/>
        <p:txBody>
          <a:bodyPr/>
          <a:lstStyle/>
          <a:p>
            <a:fld id="{5AC0F4E1-FB0A-4B17-8E69-8C7042D703ED}" type="slidenum">
              <a:rPr lang="en-US" smtClean="0"/>
              <a:t>1</a:t>
            </a:fld>
            <a:endParaRPr lang="en-US"/>
          </a:p>
        </p:txBody>
      </p:sp>
    </p:spTree>
    <p:extLst>
      <p:ext uri="{BB962C8B-B14F-4D97-AF65-F5344CB8AC3E}">
        <p14:creationId xmlns:p14="http://schemas.microsoft.com/office/powerpoint/2010/main" val="397048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i="1" dirty="0"/>
              <a:t>Jesus insisted that his disciples get back into the boat and head across the lake to Bethsaida, while he sent the people home. After telling everyone good-bye, </a:t>
            </a:r>
            <a:r>
              <a:rPr lang="en-US" b="1" i="1" u="sng" dirty="0"/>
              <a:t>he went up into the hills by himself to pray</a:t>
            </a:r>
            <a:r>
              <a:rPr lang="en-US" dirty="0"/>
              <a:t>. Mark 6.45-46</a:t>
            </a:r>
          </a:p>
          <a:p>
            <a:endParaRPr lang="en-US" dirty="0"/>
          </a:p>
          <a:p>
            <a:r>
              <a:rPr lang="en-US" dirty="0"/>
              <a:t>People call</a:t>
            </a:r>
            <a:r>
              <a:rPr lang="en-US" baseline="0" dirty="0"/>
              <a:t> out in times of crisis, but few stay for the long haul. Right after 9/11 church attendance shot up dramatically. Some churches were full of worried people within hours after the terrorist attack. But ten years later almost everyone was gone and attendance returned to pre 9/11 numbers. “According to the survey by the </a:t>
            </a:r>
            <a:r>
              <a:rPr lang="en-US" baseline="0" dirty="0" err="1"/>
              <a:t>Barna</a:t>
            </a:r>
            <a:r>
              <a:rPr lang="en-US" baseline="0" dirty="0"/>
              <a:t> Research Group, although churches reported increased attendance in the aftermath of the  attacks, church attendance is now back to pre-attack levels. In addition, the survey showed that Americans are less likely to believe in absolute good or evil.” http://listserv.virtueonline.org/pipermail/virtueonline_listserv.virtueonline.org/2001-December/002984.html  Accessed April 20, 2013</a:t>
            </a:r>
          </a:p>
          <a:p>
            <a:r>
              <a:rPr lang="en-US" baseline="0" dirty="0"/>
              <a:t>This means the spike was short lived and the evil of 9/11 made people more pessimistic about the world they live in and more pessimistic about God.</a:t>
            </a:r>
          </a:p>
          <a:p>
            <a:endParaRPr lang="en-US" baseline="0" dirty="0"/>
          </a:p>
          <a:p>
            <a:r>
              <a:rPr lang="en-US" baseline="0" dirty="0"/>
              <a:t>This spiritual cycle seems to discourage many but we must not give up. God has seen it before and he understands. One thing I see today is most of the country has turned into frogs in the kettle. They are adjusting to sin and not even aware of how bad it is getting. There is a YouTube video about this but I could not show it without upsetting someone. TELL WHAT HAPPENS.</a:t>
            </a:r>
            <a:endParaRPr lang="en-US" dirty="0"/>
          </a:p>
          <a:p>
            <a:endParaRPr lang="en-US" dirty="0"/>
          </a:p>
        </p:txBody>
      </p:sp>
      <p:sp>
        <p:nvSpPr>
          <p:cNvPr id="4" name="Slide Number Placeholder 3"/>
          <p:cNvSpPr>
            <a:spLocks noGrp="1"/>
          </p:cNvSpPr>
          <p:nvPr>
            <p:ph type="sldNum" sz="quarter" idx="10"/>
          </p:nvPr>
        </p:nvSpPr>
        <p:spPr/>
        <p:txBody>
          <a:bodyPr/>
          <a:lstStyle/>
          <a:p>
            <a:fld id="{5AC0F4E1-FB0A-4B17-8E69-8C7042D703ED}" type="slidenum">
              <a:rPr lang="en-US" smtClean="0"/>
              <a:t>14</a:t>
            </a:fld>
            <a:endParaRPr lang="en-US"/>
          </a:p>
        </p:txBody>
      </p:sp>
    </p:spTree>
    <p:extLst>
      <p:ext uri="{BB962C8B-B14F-4D97-AF65-F5344CB8AC3E}">
        <p14:creationId xmlns:p14="http://schemas.microsoft.com/office/powerpoint/2010/main" val="3131060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0F4E1-FB0A-4B17-8E69-8C7042D703ED}" type="slidenum">
              <a:rPr lang="en-US" smtClean="0"/>
              <a:t>16</a:t>
            </a:fld>
            <a:endParaRPr lang="en-US"/>
          </a:p>
        </p:txBody>
      </p:sp>
    </p:spTree>
    <p:extLst>
      <p:ext uri="{BB962C8B-B14F-4D97-AF65-F5344CB8AC3E}">
        <p14:creationId xmlns:p14="http://schemas.microsoft.com/office/powerpoint/2010/main" val="6767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3FDD1-9F08-3F1A-3275-C7ACD17FF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4887C-9984-3BDA-45AF-9C01C45D8DFD}"/>
              </a:ext>
            </a:extLst>
          </p:cNvPr>
          <p:cNvSpPr>
            <a:spLocks noGrp="1" noRot="1" noChangeAspect="1"/>
          </p:cNvSpPr>
          <p:nvPr>
            <p:ph type="sldImg"/>
          </p:nvPr>
        </p:nvSpPr>
        <p:spPr>
          <a:xfrm>
            <a:off x="406400" y="696913"/>
            <a:ext cx="6197600" cy="3486150"/>
          </a:xfrm>
        </p:spPr>
        <p:txBody>
          <a:bodyPr/>
          <a:lstStyle/>
          <a:p>
            <a:endParaRPr lang="en-US"/>
          </a:p>
        </p:txBody>
      </p:sp>
      <p:sp>
        <p:nvSpPr>
          <p:cNvPr id="3" name="Notes Placeholder 2">
            <a:extLst>
              <a:ext uri="{FF2B5EF4-FFF2-40B4-BE49-F238E27FC236}">
                <a16:creationId xmlns:a16="http://schemas.microsoft.com/office/drawing/2014/main" id="{007EC719-C34A-432F-0B05-21146FF3AC29}"/>
              </a:ext>
            </a:extLst>
          </p:cNvPr>
          <p:cNvSpPr>
            <a:spLocks noGrp="1"/>
          </p:cNvSpPr>
          <p:nvPr>
            <p:ph type="body" idx="1"/>
          </p:nvPr>
        </p:nvSpPr>
        <p:spPr/>
        <p:txBody>
          <a:bodyPr/>
          <a:lstStyle/>
          <a:p>
            <a:r>
              <a:rPr lang="en-US" dirty="0"/>
              <a:t>Matthew 10.40</a:t>
            </a:r>
          </a:p>
          <a:p>
            <a:r>
              <a:rPr lang="en-US" dirty="0"/>
              <a:t>He who receives you receives Me, and he who receives Me receives the One </a:t>
            </a:r>
            <a:r>
              <a:rPr lang="en-US" b="1" dirty="0"/>
              <a:t>who sent Me</a:t>
            </a:r>
            <a:r>
              <a:rPr lang="en-US" dirty="0"/>
              <a:t>.</a:t>
            </a:r>
          </a:p>
          <a:p>
            <a:endParaRPr lang="en-US" dirty="0"/>
          </a:p>
          <a:p>
            <a:r>
              <a:rPr lang="en-US" dirty="0"/>
              <a:t>John 4.34 (NOTE: In the book of John, Jesus repeats 34 times that he was sent by the Father to do the Father’s will.)</a:t>
            </a:r>
          </a:p>
          <a:p>
            <a:r>
              <a:rPr lang="en-US" dirty="0"/>
              <a:t>“My food is to do the will of Him who sent Me and to finish His work.</a:t>
            </a:r>
          </a:p>
          <a:p>
            <a:endParaRPr lang="en-US" dirty="0"/>
          </a:p>
          <a:p>
            <a:r>
              <a:rPr lang="en-US" dirty="0"/>
              <a:t>Galatians 6.10</a:t>
            </a:r>
          </a:p>
          <a:p>
            <a:r>
              <a:rPr lang="en-US" dirty="0"/>
              <a:t>Therefore, as we have opportunity, let us do good to everyone, and especially to the family of faith.</a:t>
            </a:r>
          </a:p>
          <a:p>
            <a:endParaRPr lang="en-US" dirty="0"/>
          </a:p>
          <a:p>
            <a:r>
              <a:rPr lang="en-US" dirty="0"/>
              <a:t>2 Corinthians 9.10</a:t>
            </a:r>
          </a:p>
          <a:p>
            <a:r>
              <a:rPr lang="en-US" dirty="0"/>
              <a:t>Now He who supplies seed to the sower and bread for food will supply and multiply your store of seed and will increase the harvest of your righteousness.</a:t>
            </a:r>
          </a:p>
        </p:txBody>
      </p:sp>
      <p:sp>
        <p:nvSpPr>
          <p:cNvPr id="4" name="Slide Number Placeholder 3">
            <a:extLst>
              <a:ext uri="{FF2B5EF4-FFF2-40B4-BE49-F238E27FC236}">
                <a16:creationId xmlns:a16="http://schemas.microsoft.com/office/drawing/2014/main" id="{BF19CB79-86DF-A65B-D209-3C15DBA573A4}"/>
              </a:ext>
            </a:extLst>
          </p:cNvPr>
          <p:cNvSpPr>
            <a:spLocks noGrp="1"/>
          </p:cNvSpPr>
          <p:nvPr>
            <p:ph type="sldNum" sz="quarter" idx="10"/>
          </p:nvPr>
        </p:nvSpPr>
        <p:spPr/>
        <p:txBody>
          <a:bodyPr/>
          <a:lstStyle/>
          <a:p>
            <a:fld id="{5AC0F4E1-FB0A-4B17-8E69-8C7042D703ED}" type="slidenum">
              <a:rPr lang="en-US" smtClean="0"/>
              <a:t>17</a:t>
            </a:fld>
            <a:endParaRPr lang="en-US"/>
          </a:p>
        </p:txBody>
      </p:sp>
    </p:spTree>
    <p:extLst>
      <p:ext uri="{BB962C8B-B14F-4D97-AF65-F5344CB8AC3E}">
        <p14:creationId xmlns:p14="http://schemas.microsoft.com/office/powerpoint/2010/main" val="395488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dirty="0"/>
              <a:t>^ This is expected to drop to 2% in the next 15 years.</a:t>
            </a:r>
          </a:p>
          <a:p>
            <a:endParaRPr lang="en-US" dirty="0"/>
          </a:p>
          <a:p>
            <a:r>
              <a:rPr lang="en-US" dirty="0"/>
              <a:t>http://www.barna.org/barna-update/article/5-barna-update/133-only-half-of-protestant-pastors-have-a-biblical-worldview Accessed April 20, 2013</a:t>
            </a:r>
          </a:p>
          <a:p>
            <a:r>
              <a:rPr lang="en-US" dirty="0"/>
              <a:t>I want to reaffirm something for you this morning.  Just to make sure you know where I am coming from. </a:t>
            </a:r>
          </a:p>
          <a:p>
            <a:endParaRPr lang="en-US" dirty="0"/>
          </a:p>
          <a:p>
            <a:r>
              <a:rPr lang="en-US" dirty="0"/>
              <a:t>a “</a:t>
            </a:r>
            <a:r>
              <a:rPr lang="en-US" b="1" dirty="0"/>
              <a:t>biblical worldview</a:t>
            </a:r>
            <a:r>
              <a:rPr lang="en-US" dirty="0"/>
              <a:t>” was defined as believing that </a:t>
            </a:r>
          </a:p>
          <a:p>
            <a:pPr marL="228600" indent="-228600">
              <a:buFont typeface="+mj-lt"/>
              <a:buAutoNum type="arabicPeriod"/>
            </a:pPr>
            <a:r>
              <a:rPr lang="en-US" dirty="0"/>
              <a:t>absolute moral truth exists; </a:t>
            </a:r>
          </a:p>
          <a:p>
            <a:pPr marL="228600" indent="-228600">
              <a:buFont typeface="+mj-lt"/>
              <a:buAutoNum type="arabicPeriod"/>
            </a:pPr>
            <a:r>
              <a:rPr lang="en-US" dirty="0"/>
              <a:t>the Bible is totally accurate in all of the principles it teaches; </a:t>
            </a:r>
          </a:p>
          <a:p>
            <a:pPr marL="228600" indent="-228600">
              <a:buFont typeface="+mj-lt"/>
              <a:buAutoNum type="arabicPeriod"/>
            </a:pPr>
            <a:r>
              <a:rPr lang="en-US" dirty="0"/>
              <a:t>Satan is considered to be a real being or force, not merely symbolic; </a:t>
            </a:r>
          </a:p>
          <a:p>
            <a:pPr marL="228600" indent="-228600">
              <a:buFont typeface="+mj-lt"/>
              <a:buAutoNum type="arabicPeriod"/>
            </a:pPr>
            <a:r>
              <a:rPr lang="en-US" dirty="0"/>
              <a:t>a person cannot earn their way into Heaven by trying to be good or do good works; </a:t>
            </a:r>
          </a:p>
          <a:p>
            <a:pPr marL="228600" indent="-228600">
              <a:buFont typeface="+mj-lt"/>
              <a:buAutoNum type="arabicPeriod"/>
            </a:pPr>
            <a:r>
              <a:rPr lang="en-US" dirty="0"/>
              <a:t>Jesus Christ lived a sinless life on earth; </a:t>
            </a:r>
          </a:p>
          <a:p>
            <a:pPr marL="228600" indent="-228600">
              <a:buFont typeface="+mj-lt"/>
              <a:buAutoNum type="arabicPeriod"/>
            </a:pPr>
            <a:r>
              <a:rPr lang="en-US" dirty="0"/>
              <a:t>and God is the all-knowing, all-powerful creator of the world who still rules the universe today. </a:t>
            </a:r>
          </a:p>
          <a:p>
            <a:r>
              <a:rPr lang="en-US" dirty="0"/>
              <a:t>In the research, anyone who held all of those beliefs was said to have a biblical worldview.</a:t>
            </a:r>
          </a:p>
          <a:p>
            <a:r>
              <a:rPr lang="en-US" dirty="0"/>
              <a:t>http://www.barna.org/barna-update/article/21-transformation/252-barna-survey-examines-changes-in-worldview-among-christians-over-the-past-13-years Accessed April 20, 2013</a:t>
            </a:r>
          </a:p>
          <a:p>
            <a:endParaRPr lang="en-US" dirty="0"/>
          </a:p>
          <a:p>
            <a:r>
              <a:rPr lang="en-US" dirty="0"/>
              <a:t>“Barna reported in 2013 that only half of the country’s Protestant pastors - 51% - have a biblical worldview.” http://www.barna.org/barna-update/article/5-barna-update/133-only-half-of-protestant-pastors-have-a-biblical-worldview Accessed April 20, 2013</a:t>
            </a:r>
          </a:p>
          <a:p>
            <a:endParaRPr lang="en-US" dirty="0"/>
          </a:p>
          <a:p>
            <a:r>
              <a:rPr lang="en-US" dirty="0"/>
              <a:t>“</a:t>
            </a:r>
            <a:r>
              <a:rPr lang="en-US" b="1" dirty="0"/>
              <a:t>A worldview serves as a person’s decision-making filter, enabling them to make sense of the complex and huge amount of information, experiences, relationships and opportunities they face in life</a:t>
            </a:r>
            <a:r>
              <a:rPr lang="en-US" dirty="0"/>
              <a:t>.” http://www.barna.org/barna-update/article/21-transformation/252-barna-survey-examines-changes-in-worldview-among-christians-over-the-past-13-years Accessed April 20, 2013</a:t>
            </a:r>
          </a:p>
          <a:p>
            <a:endParaRPr lang="en-US" dirty="0"/>
          </a:p>
          <a:p>
            <a:r>
              <a:rPr lang="en-US" dirty="0"/>
              <a:t>This is a key to understanding the rapid moral change</a:t>
            </a:r>
            <a:r>
              <a:rPr lang="en-US" baseline="0" dirty="0"/>
              <a:t> that is taking place in the nation. Without a foundation they are ready to accept a new moral code.</a:t>
            </a:r>
          </a:p>
          <a:p>
            <a:endParaRPr lang="en-US" baseline="0" dirty="0"/>
          </a:p>
          <a:p>
            <a:r>
              <a:rPr lang="en-US" baseline="0" dirty="0"/>
              <a:t>This is also a key to understanding why you may be so far outside of the mainstream of what is happening. This is also a key to understanding my preaching and teaching. I don’t use scripture because it feels good. I use it because it is good. It is absolute moral truth. If it comes down to what the world is saying and what the Word of God is saying you have to have made a choice. A BWV or a Secular Humanist World View or a postmodern world view that has not absolutes and is based on feelings. You know those things that swing in every direction.</a:t>
            </a:r>
          </a:p>
          <a:p>
            <a:endParaRPr lang="en-US" baseline="0" dirty="0"/>
          </a:p>
          <a:p>
            <a:r>
              <a:rPr lang="en-US" baseline="0" dirty="0"/>
              <a:t>Applying scripture to your life is a vital part of the Christian experience.</a:t>
            </a:r>
          </a:p>
          <a:p>
            <a:endParaRPr lang="en-US" baseline="0" dirty="0"/>
          </a:p>
          <a:p>
            <a:r>
              <a:rPr lang="en-US" baseline="0" dirty="0"/>
              <a:t>Knowing this, let’s look at the scriptures for guidance for our lives in this very difficult world.</a:t>
            </a:r>
          </a:p>
          <a:p>
            <a:endParaRPr lang="en-US" baseline="0" dirty="0"/>
          </a:p>
          <a:p>
            <a:r>
              <a:rPr lang="en-US" b="1" u="sng" baseline="0" dirty="0"/>
              <a:t>Illustration:</a:t>
            </a:r>
          </a:p>
          <a:p>
            <a:r>
              <a:rPr lang="en-US" dirty="0"/>
              <a:t>In the early 20th century, a successful American shoe company was facing a sharp decline in sales. Concerned about the drop, the management held a meeting to discuss possible solutions. During the discussion, a new strategy emerged to explore international markets and expand the business.</a:t>
            </a:r>
          </a:p>
          <a:p>
            <a:endParaRPr lang="en-US" dirty="0"/>
          </a:p>
          <a:p>
            <a:r>
              <a:rPr lang="en-US" dirty="0"/>
              <a:t>The Sales Director decided to send two of the company’s best salesmen to Africa to assess the potential for selling shoes. Each salesman was assigned a different country so they could provide independent evaluations of the market.</a:t>
            </a:r>
          </a:p>
          <a:p>
            <a:endParaRPr lang="en-US" dirty="0"/>
          </a:p>
          <a:p>
            <a:r>
              <a:rPr lang="en-US" dirty="0"/>
              <a:t>Both men set off by boat, eager to begin their surveys. After a month, the first salesman completed his observations and called his Sales Director. Sounding discouraged, he reported:</a:t>
            </a:r>
          </a:p>
          <a:p>
            <a:endParaRPr lang="en-US" dirty="0"/>
          </a:p>
          <a:p>
            <a:r>
              <a:rPr lang="en-US" dirty="0"/>
              <a:t>“Boss, I have bad news. I have visited several cities, and no one here wears shoes. There is absolutely no market for us. We will not be able to sell a single pair.”</a:t>
            </a:r>
          </a:p>
          <a:p>
            <a:endParaRPr lang="en-US" dirty="0"/>
          </a:p>
          <a:p>
            <a:r>
              <a:rPr lang="en-US" dirty="0"/>
              <a:t>A few days later, the second salesman called back. His voice was filled with excitement as he shared his findings:</a:t>
            </a:r>
          </a:p>
          <a:p>
            <a:endParaRPr lang="en-US" dirty="0"/>
          </a:p>
          <a:p>
            <a:r>
              <a:rPr lang="en-US" dirty="0"/>
              <a:t>“Boss, I have great news. This is an incredible opportunity. No one here wears shoes, and there are no other shoe sellers in sight. The market is wide open. All we need to do is educate people on the benefits of wearing shoes, and we can sell thousands of pairs.”</a:t>
            </a:r>
          </a:p>
          <a:p>
            <a:endParaRPr lang="en-US" dirty="0"/>
          </a:p>
          <a:p>
            <a:r>
              <a:rPr lang="en-US" dirty="0"/>
              <a:t>We have the good news. We just need to help others see the benefits of accepting Jesus as their savior and lo</a:t>
            </a:r>
          </a:p>
        </p:txBody>
      </p:sp>
      <p:sp>
        <p:nvSpPr>
          <p:cNvPr id="4" name="Slide Number Placeholder 3"/>
          <p:cNvSpPr>
            <a:spLocks noGrp="1"/>
          </p:cNvSpPr>
          <p:nvPr>
            <p:ph type="sldNum" sz="quarter" idx="10"/>
          </p:nvPr>
        </p:nvSpPr>
        <p:spPr/>
        <p:txBody>
          <a:bodyPr/>
          <a:lstStyle/>
          <a:p>
            <a:fld id="{5AC0F4E1-FB0A-4B17-8E69-8C7042D703ED}" type="slidenum">
              <a:rPr lang="en-US" smtClean="0"/>
              <a:t>2</a:t>
            </a:fld>
            <a:endParaRPr lang="en-US"/>
          </a:p>
        </p:txBody>
      </p:sp>
    </p:spTree>
    <p:extLst>
      <p:ext uri="{BB962C8B-B14F-4D97-AF65-F5344CB8AC3E}">
        <p14:creationId xmlns:p14="http://schemas.microsoft.com/office/powerpoint/2010/main" val="3970489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0F4E1-FB0A-4B17-8E69-8C7042D703ED}" type="slidenum">
              <a:rPr lang="en-US" smtClean="0"/>
              <a:t>3</a:t>
            </a:fld>
            <a:endParaRPr lang="en-US"/>
          </a:p>
        </p:txBody>
      </p:sp>
    </p:spTree>
    <p:extLst>
      <p:ext uri="{BB962C8B-B14F-4D97-AF65-F5344CB8AC3E}">
        <p14:creationId xmlns:p14="http://schemas.microsoft.com/office/powerpoint/2010/main" val="408755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0F4E1-FB0A-4B17-8E69-8C7042D703ED}" type="slidenum">
              <a:rPr lang="en-US" smtClean="0"/>
              <a:t>4</a:t>
            </a:fld>
            <a:endParaRPr lang="en-US"/>
          </a:p>
        </p:txBody>
      </p:sp>
    </p:spTree>
    <p:extLst>
      <p:ext uri="{BB962C8B-B14F-4D97-AF65-F5344CB8AC3E}">
        <p14:creationId xmlns:p14="http://schemas.microsoft.com/office/powerpoint/2010/main" val="4087552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dirty="0"/>
              <a:t>John's disciples came for his body and buried it. Then they went and told Jesus what had happened. Matthew 14.12</a:t>
            </a:r>
          </a:p>
          <a:p>
            <a:endParaRPr lang="en-US" dirty="0"/>
          </a:p>
          <a:p>
            <a:r>
              <a:rPr lang="en-US" dirty="0"/>
              <a:t>I have done my share of death notifications. I have been present as people breathed their</a:t>
            </a:r>
            <a:r>
              <a:rPr lang="en-US" baseline="0" dirty="0"/>
              <a:t> last and passed from this world to the next. But the most difficult time is when someone you know and love, a family member dies and you get the death notification.</a:t>
            </a:r>
          </a:p>
          <a:p>
            <a:endParaRPr lang="en-US" baseline="0" dirty="0"/>
          </a:p>
          <a:p>
            <a:r>
              <a:rPr lang="en-US" baseline="0" dirty="0"/>
              <a:t>Now sometimes preaching truth is not any fun. There are a lot of preachers who will sugar coat everything so that people will want to come to their church. They only go to church to feel good. If you are one of those people you have chosen the wrong church on the wrong Sunday. I want you to feel good, but that is not necessarily my job.</a:t>
            </a:r>
          </a:p>
          <a:p>
            <a:pPr marL="228600" indent="-228600">
              <a:buFont typeface="+mj-lt"/>
              <a:buAutoNum type="arabicPeriod"/>
            </a:pPr>
            <a:r>
              <a:rPr lang="en-US" baseline="0" dirty="0"/>
              <a:t>Bad things can and do happen to good people.</a:t>
            </a:r>
          </a:p>
          <a:p>
            <a:pPr marL="685800" lvl="1" indent="-228600">
              <a:buFont typeface="Wingdings" pitchFamily="2" charset="2"/>
              <a:buChar char="§"/>
            </a:pPr>
            <a:r>
              <a:rPr lang="en-US" baseline="0" dirty="0"/>
              <a:t> Jesus warned us what it would be like for a believer in this world. “</a:t>
            </a:r>
            <a:r>
              <a:rPr lang="en-US" i="1" baseline="0" dirty="0"/>
              <a:t>I am sending you out as sheep among wolves. So be as shrewd as snakes and harmless as doves.</a:t>
            </a:r>
            <a:r>
              <a:rPr lang="en-US" baseline="0" dirty="0"/>
              <a:t>” </a:t>
            </a:r>
            <a:r>
              <a:rPr lang="en-US" baseline="30000" dirty="0"/>
              <a:t>Matthew 10.16</a:t>
            </a:r>
            <a:r>
              <a:rPr lang="en-US" baseline="0" dirty="0"/>
              <a:t> You have to be smarter than the wolf or you will be his next meal. Christians must be smarter and shrewder than their enemies.</a:t>
            </a:r>
          </a:p>
          <a:p>
            <a:pPr marL="228600" indent="-228600">
              <a:buFont typeface="+mj-lt"/>
              <a:buAutoNum type="arabicPeriod"/>
            </a:pPr>
            <a:r>
              <a:rPr lang="en-US" baseline="0" dirty="0"/>
              <a:t>Taking a stand for truth is not a guarantee of earthly acceptance. </a:t>
            </a:r>
          </a:p>
          <a:p>
            <a:pPr marL="685800" lvl="1" indent="-228600">
              <a:buFont typeface="Wingdings" pitchFamily="2" charset="2"/>
              <a:buChar char="§"/>
            </a:pPr>
            <a:r>
              <a:rPr lang="en-US" baseline="0" dirty="0"/>
              <a:t>"</a:t>
            </a:r>
            <a:r>
              <a:rPr lang="en-US" i="1" baseline="0" dirty="0"/>
              <a:t>Anyone who accepts your message is also accepting me. And anyone who rejects you is rejecting me. And anyone who rejects me is rejecting God, who sent me</a:t>
            </a:r>
            <a:r>
              <a:rPr lang="en-US" baseline="0" dirty="0"/>
              <a:t>.“ </a:t>
            </a:r>
            <a:r>
              <a:rPr lang="en-US" baseline="30000" dirty="0"/>
              <a:t>Luke 10.16 </a:t>
            </a:r>
            <a:r>
              <a:rPr lang="en-US" baseline="0" dirty="0"/>
              <a:t> People will reject you if you are taking a stand for truth. Especially when it goes against their lifestyle and perceived happiness.</a:t>
            </a:r>
          </a:p>
          <a:p>
            <a:pPr marL="228600" indent="-228600">
              <a:buFont typeface="+mj-lt"/>
              <a:buAutoNum type="arabicPeriod"/>
            </a:pPr>
            <a:r>
              <a:rPr lang="en-US" baseline="0" dirty="0"/>
              <a:t>Things do not always turn out the way we want but they are part of God’s plan.</a:t>
            </a:r>
          </a:p>
          <a:p>
            <a:pPr marL="685800" lvl="1" indent="-228600">
              <a:buFont typeface="Wingdings" pitchFamily="2" charset="2"/>
              <a:buChar char="§"/>
            </a:pPr>
            <a:r>
              <a:rPr lang="en-US" baseline="0" dirty="0"/>
              <a:t>“</a:t>
            </a:r>
            <a:r>
              <a:rPr lang="en-US" i="1" baseline="0" dirty="0"/>
              <a:t>We know that God causes everything to work together for the good of those who love God and are called according to his purpose for them</a:t>
            </a:r>
            <a:r>
              <a:rPr lang="en-US" baseline="0" dirty="0"/>
              <a:t>.” </a:t>
            </a:r>
            <a:r>
              <a:rPr lang="en-US" baseline="30000" dirty="0"/>
              <a:t>Romans 8.28 </a:t>
            </a:r>
            <a:r>
              <a:rPr lang="en-US" baseline="0" dirty="0"/>
              <a:t>We have to be careful here it does not say God causes everything to happen, it says God causes what happens to work for his divine purposes and for his people. That does not mean we will like everything that happens. This may be hard but it is not really about us it is about Jesus and his kingdom.</a:t>
            </a:r>
          </a:p>
          <a:p>
            <a:pPr marL="685800" lvl="1" indent="-228600">
              <a:buFont typeface="Wingdings" pitchFamily="2" charset="2"/>
              <a:buChar char="§"/>
            </a:pPr>
            <a:endParaRPr lang="en-US" baseline="0" dirty="0"/>
          </a:p>
          <a:p>
            <a:pPr marL="228600" lvl="0" indent="-228600">
              <a:buFont typeface="Wingdings" pitchFamily="2" charset="2"/>
              <a:buChar char="§"/>
            </a:pPr>
            <a:r>
              <a:rPr lang="en-US" baseline="0" dirty="0"/>
              <a:t>2 Corinthians 1.3-5 Blessed be the God and Father of our Lord Jesus Christ, the Father of compassion and the God of all comfort, who </a:t>
            </a:r>
            <a:r>
              <a:rPr lang="en-US" b="1" u="sng" baseline="0" dirty="0"/>
              <a:t>comforts</a:t>
            </a:r>
            <a:r>
              <a:rPr lang="en-US" baseline="0" dirty="0"/>
              <a:t> us in all our troubles, so that we can </a:t>
            </a:r>
            <a:r>
              <a:rPr lang="en-US" u="sng" baseline="0" dirty="0"/>
              <a:t>comfort</a:t>
            </a:r>
            <a:r>
              <a:rPr lang="en-US" baseline="0" dirty="0"/>
              <a:t> those in any trouble with the </a:t>
            </a:r>
            <a:r>
              <a:rPr lang="en-US" b="1" u="sng" baseline="0" dirty="0"/>
              <a:t>comfort</a:t>
            </a:r>
            <a:r>
              <a:rPr lang="en-US" baseline="0" dirty="0"/>
              <a:t> we ourselves have received from God. For just as the sufferings of Christ overflow to us, so also through Christ our </a:t>
            </a:r>
            <a:r>
              <a:rPr lang="en-US" b="1" u="sng" baseline="0" dirty="0"/>
              <a:t>comfort</a:t>
            </a:r>
            <a:r>
              <a:rPr lang="en-US" baseline="0" dirty="0"/>
              <a:t> overflows.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AC0F4E1-FB0A-4B17-8E69-8C7042D703ED}" type="slidenum">
              <a:rPr lang="en-US" smtClean="0"/>
              <a:t>5</a:t>
            </a:fld>
            <a:endParaRPr lang="en-US"/>
          </a:p>
        </p:txBody>
      </p:sp>
    </p:spTree>
    <p:extLst>
      <p:ext uri="{BB962C8B-B14F-4D97-AF65-F5344CB8AC3E}">
        <p14:creationId xmlns:p14="http://schemas.microsoft.com/office/powerpoint/2010/main" val="408755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D1B5-B34F-1543-A8F0-AB206A21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854F7-19C3-AE8F-463A-AB53286B659D}"/>
              </a:ext>
            </a:extLst>
          </p:cNvPr>
          <p:cNvSpPr>
            <a:spLocks noGrp="1" noRot="1" noChangeAspect="1"/>
          </p:cNvSpPr>
          <p:nvPr>
            <p:ph type="sldImg"/>
          </p:nvPr>
        </p:nvSpPr>
        <p:spPr>
          <a:xfrm>
            <a:off x="406400" y="696913"/>
            <a:ext cx="6197600" cy="3486150"/>
          </a:xfrm>
        </p:spPr>
        <p:txBody>
          <a:bodyPr/>
          <a:lstStyle/>
          <a:p>
            <a:endParaRPr lang="en-US"/>
          </a:p>
        </p:txBody>
      </p:sp>
      <p:sp>
        <p:nvSpPr>
          <p:cNvPr id="3" name="Notes Placeholder 2">
            <a:extLst>
              <a:ext uri="{FF2B5EF4-FFF2-40B4-BE49-F238E27FC236}">
                <a16:creationId xmlns:a16="http://schemas.microsoft.com/office/drawing/2014/main" id="{76A8D455-7D5B-B557-AEB4-F1E918F1111D}"/>
              </a:ext>
            </a:extLst>
          </p:cNvPr>
          <p:cNvSpPr>
            <a:spLocks noGrp="1"/>
          </p:cNvSpPr>
          <p:nvPr>
            <p:ph type="body" idx="1"/>
          </p:nvPr>
        </p:nvSpPr>
        <p:spPr/>
        <p:txBody>
          <a:bodyPr/>
          <a:lstStyle/>
          <a:p>
            <a:pPr marL="685800" lvl="1" indent="-228600">
              <a:buFont typeface="Wingdings" pitchFamily="2" charset="2"/>
              <a:buChar char="§"/>
            </a:pPr>
            <a:endParaRPr lang="en-US" baseline="0" dirty="0"/>
          </a:p>
          <a:p>
            <a:pPr marL="228600" lvl="0" indent="-228600">
              <a:buFont typeface="Wingdings" pitchFamily="2" charset="2"/>
              <a:buChar char="§"/>
            </a:pPr>
            <a:r>
              <a:rPr lang="en-US" baseline="0" dirty="0"/>
              <a:t>2 Corinthians 1.3-5 Blessed be the God and Father of our Lord Jesus Christ, the Father of compassion and the God of all comfort, who </a:t>
            </a:r>
            <a:r>
              <a:rPr lang="en-US" b="1" u="sng" baseline="0" dirty="0"/>
              <a:t>comforts</a:t>
            </a:r>
            <a:r>
              <a:rPr lang="en-US" baseline="0" dirty="0"/>
              <a:t> us in all our troubles, so that we can </a:t>
            </a:r>
            <a:r>
              <a:rPr lang="en-US" u="sng" baseline="0" dirty="0"/>
              <a:t>comfort</a:t>
            </a:r>
            <a:r>
              <a:rPr lang="en-US" baseline="0" dirty="0"/>
              <a:t> those in any trouble with the </a:t>
            </a:r>
            <a:r>
              <a:rPr lang="en-US" b="1" u="sng" baseline="0" dirty="0"/>
              <a:t>comfort</a:t>
            </a:r>
            <a:r>
              <a:rPr lang="en-US" baseline="0" dirty="0"/>
              <a:t> we ourselves have received from God. For just as the sufferings of Christ overflow to us, so also through Christ our </a:t>
            </a:r>
            <a:r>
              <a:rPr lang="en-US" b="1" u="sng" baseline="0" dirty="0"/>
              <a:t>comfort</a:t>
            </a:r>
            <a:r>
              <a:rPr lang="en-US" baseline="0" dirty="0"/>
              <a:t> overflows.</a:t>
            </a:r>
          </a:p>
          <a:p>
            <a:endParaRPr lang="en-US" baseline="0" dirty="0"/>
          </a:p>
          <a:p>
            <a:endParaRPr lang="en-US" baseline="0" dirty="0"/>
          </a:p>
        </p:txBody>
      </p:sp>
      <p:sp>
        <p:nvSpPr>
          <p:cNvPr id="4" name="Slide Number Placeholder 3">
            <a:extLst>
              <a:ext uri="{FF2B5EF4-FFF2-40B4-BE49-F238E27FC236}">
                <a16:creationId xmlns:a16="http://schemas.microsoft.com/office/drawing/2014/main" id="{1C873D29-A67D-1658-73DF-210A002FB62B}"/>
              </a:ext>
            </a:extLst>
          </p:cNvPr>
          <p:cNvSpPr>
            <a:spLocks noGrp="1"/>
          </p:cNvSpPr>
          <p:nvPr>
            <p:ph type="sldNum" sz="quarter" idx="10"/>
          </p:nvPr>
        </p:nvSpPr>
        <p:spPr/>
        <p:txBody>
          <a:bodyPr/>
          <a:lstStyle/>
          <a:p>
            <a:fld id="{5AC0F4E1-FB0A-4B17-8E69-8C7042D703ED}" type="slidenum">
              <a:rPr lang="en-US" smtClean="0"/>
              <a:t>6</a:t>
            </a:fld>
            <a:endParaRPr lang="en-US"/>
          </a:p>
        </p:txBody>
      </p:sp>
    </p:spTree>
    <p:extLst>
      <p:ext uri="{BB962C8B-B14F-4D97-AF65-F5344CB8AC3E}">
        <p14:creationId xmlns:p14="http://schemas.microsoft.com/office/powerpoint/2010/main" val="308973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dirty="0"/>
              <a:t>Organization is biblical and needed</a:t>
            </a:r>
          </a:p>
          <a:p>
            <a:r>
              <a:rPr lang="en-US" dirty="0"/>
              <a:t>Using what you have is the place to start</a:t>
            </a:r>
          </a:p>
          <a:p>
            <a:endParaRPr lang="en-US" dirty="0"/>
          </a:p>
        </p:txBody>
      </p:sp>
      <p:sp>
        <p:nvSpPr>
          <p:cNvPr id="4" name="Slide Number Placeholder 3"/>
          <p:cNvSpPr>
            <a:spLocks noGrp="1"/>
          </p:cNvSpPr>
          <p:nvPr>
            <p:ph type="sldNum" sz="quarter" idx="10"/>
          </p:nvPr>
        </p:nvSpPr>
        <p:spPr/>
        <p:txBody>
          <a:bodyPr/>
          <a:lstStyle/>
          <a:p>
            <a:fld id="{5AC0F4E1-FB0A-4B17-8E69-8C7042D703ED}" type="slidenum">
              <a:rPr lang="en-US" smtClean="0"/>
              <a:t>7</a:t>
            </a:fld>
            <a:endParaRPr lang="en-US"/>
          </a:p>
        </p:txBody>
      </p:sp>
    </p:spTree>
    <p:extLst>
      <p:ext uri="{BB962C8B-B14F-4D97-AF65-F5344CB8AC3E}">
        <p14:creationId xmlns:p14="http://schemas.microsoft.com/office/powerpoint/2010/main" val="230523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dirty="0"/>
              <a:t>Organization is biblical and needed</a:t>
            </a:r>
          </a:p>
          <a:p>
            <a:r>
              <a:rPr lang="en-US" dirty="0"/>
              <a:t>Using what you have is the place to start</a:t>
            </a:r>
          </a:p>
          <a:p>
            <a:endParaRPr lang="en-US" dirty="0"/>
          </a:p>
        </p:txBody>
      </p:sp>
      <p:sp>
        <p:nvSpPr>
          <p:cNvPr id="4" name="Slide Number Placeholder 3"/>
          <p:cNvSpPr>
            <a:spLocks noGrp="1"/>
          </p:cNvSpPr>
          <p:nvPr>
            <p:ph type="sldNum" sz="quarter" idx="10"/>
          </p:nvPr>
        </p:nvSpPr>
        <p:spPr/>
        <p:txBody>
          <a:bodyPr/>
          <a:lstStyle/>
          <a:p>
            <a:fld id="{5AC0F4E1-FB0A-4B17-8E69-8C7042D703ED}" type="slidenum">
              <a:rPr lang="en-US" smtClean="0"/>
              <a:t>8</a:t>
            </a:fld>
            <a:endParaRPr lang="en-US"/>
          </a:p>
        </p:txBody>
      </p:sp>
    </p:spTree>
    <p:extLst>
      <p:ext uri="{BB962C8B-B14F-4D97-AF65-F5344CB8AC3E}">
        <p14:creationId xmlns:p14="http://schemas.microsoft.com/office/powerpoint/2010/main" val="230523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txBody>
          <a:bodyPr/>
          <a:lstStyle/>
          <a:p>
            <a:endParaRPr lang="en-US"/>
          </a:p>
        </p:txBody>
      </p:sp>
      <p:sp>
        <p:nvSpPr>
          <p:cNvPr id="3" name="Notes Placeholder 2"/>
          <p:cNvSpPr>
            <a:spLocks noGrp="1"/>
          </p:cNvSpPr>
          <p:nvPr>
            <p:ph type="body" idx="1"/>
          </p:nvPr>
        </p:nvSpPr>
        <p:spPr/>
        <p:txBody>
          <a:bodyPr/>
          <a:lstStyle/>
          <a:p>
            <a:r>
              <a:rPr lang="en-US" b="1" dirty="0"/>
              <a:t>Organize to</a:t>
            </a:r>
            <a:r>
              <a:rPr lang="en-US" b="1" baseline="0" dirty="0"/>
              <a:t> deal with the situation you face</a:t>
            </a:r>
            <a:r>
              <a:rPr lang="en-US" dirty="0"/>
              <a:t>: Turn your challenges into manageable size portions. </a:t>
            </a:r>
          </a:p>
          <a:p>
            <a:pPr lvl="1"/>
            <a:r>
              <a:rPr lang="en-US" dirty="0"/>
              <a:t>5,000 becomes</a:t>
            </a:r>
            <a:r>
              <a:rPr lang="en-US" baseline="0" dirty="0"/>
              <a:t> 100 small groups that can be dealt with one at a time.</a:t>
            </a:r>
            <a:endParaRPr lang="en-US" dirty="0"/>
          </a:p>
          <a:p>
            <a:r>
              <a:rPr lang="en-US" b="1" dirty="0"/>
              <a:t>Use</a:t>
            </a:r>
            <a:r>
              <a:rPr lang="en-US" b="1" baseline="0" dirty="0"/>
              <a:t> what you have</a:t>
            </a:r>
            <a:r>
              <a:rPr lang="en-US" baseline="0" dirty="0"/>
              <a:t>: People often focus on what they don’t have instead. The disciples wanted to know if they were to go and buy food to feed the 5,000 plus there that day. </a:t>
            </a:r>
          </a:p>
          <a:p>
            <a:pPr lvl="1"/>
            <a:r>
              <a:rPr lang="en-US" dirty="0"/>
              <a:t>Then the LORD asked MOSES, "What is that in your hand?</a:t>
            </a:r>
            <a:r>
              <a:rPr lang="en-US" baseline="0" dirty="0"/>
              <a:t> </a:t>
            </a:r>
            <a:r>
              <a:rPr lang="en-US" dirty="0"/>
              <a:t>A shepherd's staff,“ </a:t>
            </a:r>
            <a:r>
              <a:rPr lang="en-US" baseline="30000" dirty="0"/>
              <a:t>Exodus 4.2</a:t>
            </a:r>
          </a:p>
          <a:p>
            <a:pPr lvl="1"/>
            <a:r>
              <a:rPr lang="en-US" dirty="0"/>
              <a:t>Turned into a snake to prove it’s value</a:t>
            </a:r>
            <a:r>
              <a:rPr lang="en-US" baseline="0" dirty="0"/>
              <a:t> </a:t>
            </a:r>
            <a:r>
              <a:rPr lang="en-US" baseline="30000" dirty="0"/>
              <a:t>4:3</a:t>
            </a:r>
          </a:p>
          <a:p>
            <a:pPr lvl="1"/>
            <a:r>
              <a:rPr lang="en-US" dirty="0"/>
              <a:t>So Moses took his wife and sons, put them on a donkey, and headed back to the land of Egypt. In his hand he carried the staff of God. </a:t>
            </a:r>
            <a:r>
              <a:rPr lang="en-US" baseline="30000" dirty="0"/>
              <a:t>4:20</a:t>
            </a:r>
          </a:p>
          <a:p>
            <a:pPr lvl="1"/>
            <a:r>
              <a:rPr lang="en-US" dirty="0"/>
              <a:t>Brought hailstorm </a:t>
            </a:r>
            <a:r>
              <a:rPr lang="en-US" baseline="30000" dirty="0"/>
              <a:t>9:23</a:t>
            </a:r>
          </a:p>
          <a:p>
            <a:pPr lvl="1"/>
            <a:r>
              <a:rPr lang="en-US" dirty="0"/>
              <a:t>Brought locust </a:t>
            </a:r>
            <a:r>
              <a:rPr lang="en-US" baseline="30000" dirty="0"/>
              <a:t>10:13</a:t>
            </a:r>
          </a:p>
          <a:p>
            <a:pPr lvl="1"/>
            <a:r>
              <a:rPr lang="en-US" dirty="0"/>
              <a:t>Parted the sea </a:t>
            </a:r>
            <a:r>
              <a:rPr lang="en-US" baseline="30000" dirty="0"/>
              <a:t>14:16</a:t>
            </a:r>
          </a:p>
          <a:p>
            <a:pPr lvl="1"/>
            <a:r>
              <a:rPr lang="en-US" dirty="0"/>
              <a:t>Water from the rock </a:t>
            </a:r>
            <a:r>
              <a:rPr lang="en-US" baseline="30000" dirty="0"/>
              <a:t>17:5</a:t>
            </a:r>
          </a:p>
          <a:p>
            <a:pPr lvl="1"/>
            <a:r>
              <a:rPr lang="en-US" dirty="0"/>
              <a:t>Defeated the army of </a:t>
            </a:r>
            <a:r>
              <a:rPr lang="en-US" dirty="0" err="1"/>
              <a:t>Amalek</a:t>
            </a:r>
            <a:r>
              <a:rPr lang="en-US" dirty="0"/>
              <a:t> </a:t>
            </a:r>
            <a:r>
              <a:rPr lang="en-US" baseline="30000" dirty="0"/>
              <a:t>17:11</a:t>
            </a:r>
          </a:p>
          <a:p>
            <a:pPr lvl="1"/>
            <a:r>
              <a:rPr lang="en-US" dirty="0"/>
              <a:t>Struck</a:t>
            </a:r>
            <a:r>
              <a:rPr lang="en-US" baseline="0" dirty="0"/>
              <a:t> the rock twice and lost his blessing as the leader of Israel (misused God’s blessing in Anger) </a:t>
            </a:r>
            <a:r>
              <a:rPr lang="en-US" baseline="30000" dirty="0"/>
              <a:t>Numbers 20:11</a:t>
            </a:r>
            <a:endParaRPr lang="en-US" baseline="0" dirty="0"/>
          </a:p>
          <a:p>
            <a:pPr lvl="1"/>
            <a:endParaRPr lang="en-US" baseline="0" dirty="0"/>
          </a:p>
          <a:p>
            <a:pPr lvl="0"/>
            <a:r>
              <a:rPr kumimoji="0" lang="en-US" sz="1200" b="1" i="0" u="none" strike="noStrike" kern="1200" cap="none" spc="0" normalizeH="0" baseline="0" noProof="0" dirty="0">
                <a:ln>
                  <a:noFill/>
                </a:ln>
                <a:solidFill>
                  <a:prstClr val="black"/>
                </a:solidFill>
                <a:effectLst/>
                <a:uLnTx/>
                <a:uFillTx/>
                <a:latin typeface="+mn-lt"/>
                <a:ea typeface="+mn-ea"/>
                <a:cs typeface="+mn-cs"/>
              </a:rPr>
              <a:t>God is your source</a:t>
            </a:r>
            <a:r>
              <a:rPr kumimoji="0" lang="en-US" sz="1200" b="0" i="0" u="none" strike="noStrike" kern="1200" cap="none" spc="0" normalizeH="0" baseline="0" noProof="0" dirty="0">
                <a:ln>
                  <a:noFill/>
                </a:ln>
                <a:solidFill>
                  <a:prstClr val="black"/>
                </a:solidFill>
                <a:effectLst/>
                <a:uLnTx/>
                <a:uFillTx/>
                <a:latin typeface="+mn-lt"/>
                <a:ea typeface="+mn-ea"/>
                <a:cs typeface="+mn-cs"/>
              </a:rPr>
              <a:t>: As believers you work for God</a:t>
            </a:r>
          </a:p>
          <a:p>
            <a:pPr lvl="1"/>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God is the one who provides seed for the farmer and then bread to eat</a:t>
            </a:r>
            <a:r>
              <a:rPr kumimoji="0" lang="en-US" sz="1200" b="0" i="0" u="none" strike="noStrike" kern="1200" cap="none" spc="0" normalizeH="0" baseline="0" noProof="0" dirty="0">
                <a:ln>
                  <a:noFill/>
                </a:ln>
                <a:solidFill>
                  <a:prstClr val="black"/>
                </a:solidFill>
                <a:effectLst/>
                <a:uLnTx/>
                <a:uFillTx/>
                <a:latin typeface="+mn-lt"/>
                <a:ea typeface="+mn-ea"/>
                <a:cs typeface="+mn-cs"/>
              </a:rPr>
              <a:t>.” 2 Corinthians 9.10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1" u="none" strike="noStrike" kern="1200" cap="none" spc="0" normalizeH="0" baseline="0" noProof="0" dirty="0">
                <a:ln>
                  <a:noFill/>
                </a:ln>
                <a:solidFill>
                  <a:prstClr val="black"/>
                </a:solidFill>
                <a:effectLst/>
                <a:uLnTx/>
                <a:uFillTx/>
                <a:latin typeface="+mn-lt"/>
                <a:ea typeface="+mn-ea"/>
                <a:cs typeface="+mn-cs"/>
              </a:rPr>
              <a:t>Now, a person who is put in charge as a manager must be faithful</a:t>
            </a:r>
            <a:r>
              <a:rPr kumimoji="0" lang="en-US" sz="1200" b="0" i="0" u="none" strike="noStrike" kern="1200" cap="none" spc="0" normalizeH="0" baseline="0" noProof="0" dirty="0">
                <a:ln>
                  <a:noFill/>
                </a:ln>
                <a:solidFill>
                  <a:prstClr val="black"/>
                </a:solidFill>
                <a:effectLst/>
                <a:uLnTx/>
                <a:uFillTx/>
                <a:latin typeface="+mn-lt"/>
                <a:ea typeface="+mn-ea"/>
                <a:cs typeface="+mn-cs"/>
              </a:rPr>
              <a:t>.”  1 Corinthians 4.2</a:t>
            </a:r>
          </a:p>
        </p:txBody>
      </p:sp>
      <p:sp>
        <p:nvSpPr>
          <p:cNvPr id="4" name="Slide Number Placeholder 3"/>
          <p:cNvSpPr>
            <a:spLocks noGrp="1"/>
          </p:cNvSpPr>
          <p:nvPr>
            <p:ph type="sldNum" sz="quarter" idx="10"/>
          </p:nvPr>
        </p:nvSpPr>
        <p:spPr/>
        <p:txBody>
          <a:bodyPr/>
          <a:lstStyle/>
          <a:p>
            <a:fld id="{5AC0F4E1-FB0A-4B17-8E69-8C7042D703ED}" type="slidenum">
              <a:rPr lang="en-US" smtClean="0"/>
              <a:t>9</a:t>
            </a:fld>
            <a:endParaRPr lang="en-US"/>
          </a:p>
        </p:txBody>
      </p:sp>
    </p:spTree>
    <p:extLst>
      <p:ext uri="{BB962C8B-B14F-4D97-AF65-F5344CB8AC3E}">
        <p14:creationId xmlns:p14="http://schemas.microsoft.com/office/powerpoint/2010/main" val="230523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EAF5A6-2E61-40E9-AADC-BBF8D07CE1AF}"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292741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AF5A6-2E61-40E9-AADC-BBF8D07CE1AF}"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155434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AF5A6-2E61-40E9-AADC-BBF8D07CE1AF}"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354378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AF5A6-2E61-40E9-AADC-BBF8D07CE1AF}"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3997804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AF5A6-2E61-40E9-AADC-BBF8D07CE1AF}"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2976192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EAF5A6-2E61-40E9-AADC-BBF8D07CE1AF}"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747222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EAF5A6-2E61-40E9-AADC-BBF8D07CE1AF}"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23468577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EAF5A6-2E61-40E9-AADC-BBF8D07CE1AF}"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3124145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EAF5A6-2E61-40E9-AADC-BBF8D07CE1AF}"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869608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EAF5A6-2E61-40E9-AADC-BBF8D07CE1AF}"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9519927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EAF5A6-2E61-40E9-AADC-BBF8D07CE1AF}"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27327-4937-4243-A3C5-E3FC0F816455}" type="slidenum">
              <a:rPr lang="en-US" smtClean="0"/>
              <a:t>‹#›</a:t>
            </a:fld>
            <a:endParaRPr lang="en-US"/>
          </a:p>
        </p:txBody>
      </p:sp>
    </p:spTree>
    <p:extLst>
      <p:ext uri="{BB962C8B-B14F-4D97-AF65-F5344CB8AC3E}">
        <p14:creationId xmlns:p14="http://schemas.microsoft.com/office/powerpoint/2010/main" val="33894930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AF5A6-2E61-40E9-AADC-BBF8D07CE1AF}" type="datetimeFigureOut">
              <a:rPr lang="en-US" smtClean="0"/>
              <a:t>4/15/2026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27327-4937-4243-A3C5-E3FC0F816455}" type="slidenum">
              <a:rPr lang="en-US" smtClean="0"/>
              <a:t>‹#›</a:t>
            </a:fld>
            <a:endParaRPr lang="en-US"/>
          </a:p>
        </p:txBody>
      </p:sp>
    </p:spTree>
    <p:extLst>
      <p:ext uri="{BB962C8B-B14F-4D97-AF65-F5344CB8AC3E}">
        <p14:creationId xmlns:p14="http://schemas.microsoft.com/office/powerpoint/2010/main" val="1380215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13"/>
            <a:ext cx="12192000" cy="689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0" y="304800"/>
            <a:ext cx="12192000" cy="1219199"/>
          </a:xfrm>
          <a:noFill/>
          <a:ln>
            <a:noFill/>
          </a:ln>
        </p:spPr>
        <p:style>
          <a:lnRef idx="2">
            <a:schemeClr val="accent2"/>
          </a:lnRef>
          <a:fillRef idx="1">
            <a:schemeClr val="lt1"/>
          </a:fillRef>
          <a:effectRef idx="0">
            <a:schemeClr val="accent2"/>
          </a:effectRef>
          <a:fontRef idx="minor">
            <a:schemeClr val="dk1"/>
          </a:fontRef>
        </p:style>
        <p:txBody>
          <a:bodyPr>
            <a:noAutofit/>
          </a:bodyPr>
          <a:lstStyle/>
          <a:p>
            <a:r>
              <a:rPr lang="en-US" sz="5400" i="1" spc="300" dirty="0">
                <a:ln w="18415" cmpd="sng">
                  <a:solidFill>
                    <a:srgbClr val="FFFFFF"/>
                  </a:solidFill>
                  <a:prstDash val="solid"/>
                </a:ln>
                <a:solidFill>
                  <a:srgbClr val="FFFFFF"/>
                </a:solidFill>
                <a:effectLst>
                  <a:outerShdw blurRad="63500" dist="63500" dir="3600000" algn="tl" rotWithShape="0">
                    <a:srgbClr val="000000"/>
                  </a:outerShdw>
                </a:effectLst>
                <a:latin typeface="Barcelona" panose="02000506000000020004" pitchFamily="2" charset="0"/>
              </a:rPr>
              <a:t>Seeking Jesus Study Series</a:t>
            </a:r>
          </a:p>
        </p:txBody>
      </p:sp>
      <p:sp>
        <p:nvSpPr>
          <p:cNvPr id="4" name="Title 1">
            <a:extLst>
              <a:ext uri="{FF2B5EF4-FFF2-40B4-BE49-F238E27FC236}">
                <a16:creationId xmlns:a16="http://schemas.microsoft.com/office/drawing/2014/main" id="{4A8A037A-A1BB-DD8C-B919-D0FE92A0644D}"/>
              </a:ext>
            </a:extLst>
          </p:cNvPr>
          <p:cNvSpPr txBox="1">
            <a:spLocks/>
          </p:cNvSpPr>
          <p:nvPr/>
        </p:nvSpPr>
        <p:spPr>
          <a:xfrm>
            <a:off x="152400" y="2400300"/>
            <a:ext cx="12192000" cy="232410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scene3d>
              <a:camera prst="orthographicFront"/>
              <a:lightRig rig="threePt" dir="t"/>
            </a:scene3d>
            <a:sp3d extrusionH="133350">
              <a:bevelT w="101600" h="101600"/>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15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uhaus 93" pitchFamily="82" charset="0"/>
              </a:rPr>
              <a:t>O</a:t>
            </a:r>
            <a:r>
              <a:rPr lang="en-US" sz="80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uhaus 93" pitchFamily="82" charset="0"/>
              </a:rPr>
              <a:t>RDER </a:t>
            </a:r>
            <a:r>
              <a:rPr lang="en-US" sz="115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uhaus 93" pitchFamily="82" charset="0"/>
              </a:rPr>
              <a:t>F</a:t>
            </a:r>
            <a:r>
              <a:rPr lang="en-US" sz="80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uhaus 93" pitchFamily="82" charset="0"/>
              </a:rPr>
              <a:t>ROM </a:t>
            </a:r>
            <a:r>
              <a:rPr lang="en-US" sz="115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uhaus 93" pitchFamily="82" charset="0"/>
              </a:rPr>
              <a:t>C</a:t>
            </a:r>
            <a:r>
              <a:rPr lang="en-US" sz="80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uhaus 93" pitchFamily="82" charset="0"/>
              </a:rPr>
              <a:t>HAOS</a:t>
            </a:r>
          </a:p>
        </p:txBody>
      </p:sp>
      <p:sp>
        <p:nvSpPr>
          <p:cNvPr id="6" name="TextBox 5">
            <a:extLst>
              <a:ext uri="{FF2B5EF4-FFF2-40B4-BE49-F238E27FC236}">
                <a16:creationId xmlns:a16="http://schemas.microsoft.com/office/drawing/2014/main" id="{C5D7E0E3-9C23-A378-C42C-B6F96E46D76E}"/>
              </a:ext>
            </a:extLst>
          </p:cNvPr>
          <p:cNvSpPr txBox="1"/>
          <p:nvPr/>
        </p:nvSpPr>
        <p:spPr>
          <a:xfrm>
            <a:off x="3009900" y="4572000"/>
            <a:ext cx="61722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50800" dist="63500" dir="18900000" algn="bl" rotWithShape="0">
                    <a:prstClr val="black"/>
                  </a:outerShdw>
                </a:effectLst>
                <a:uLnTx/>
                <a:uFillTx/>
                <a:latin typeface="Arial Rounded MT Bold" panose="020F0704030504030204" pitchFamily="34" charset="0"/>
                <a:ea typeface="+mn-ea"/>
                <a:cs typeface="+mn-cs"/>
              </a:rPr>
              <a:t>Living for Jesus in a troubled world</a:t>
            </a:r>
          </a:p>
        </p:txBody>
      </p:sp>
    </p:spTree>
    <p:extLst>
      <p:ext uri="{BB962C8B-B14F-4D97-AF65-F5344CB8AC3E}">
        <p14:creationId xmlns:p14="http://schemas.microsoft.com/office/powerpoint/2010/main" val="846289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a:fillRect/>
          </a:stretch>
        </p:blipFill>
        <p:spPr bwMode="auto">
          <a:xfrm>
            <a:off x="-1292"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Calming the Storm </a:t>
            </a:r>
            <a:r>
              <a:rPr lang="en-US"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ea typeface="+mn-ea"/>
                <a:cs typeface="+mn-cs"/>
              </a:rPr>
              <a:t>Matthew 14.24-33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6629400" y="1692276"/>
            <a:ext cx="5181600" cy="4098924"/>
          </a:xfrm>
        </p:spPr>
        <p:style>
          <a:lnRef idx="2">
            <a:schemeClr val="dk1"/>
          </a:lnRef>
          <a:fillRef idx="1">
            <a:schemeClr val="lt1"/>
          </a:fillRef>
          <a:effectRef idx="0">
            <a:schemeClr val="dk1"/>
          </a:effectRef>
          <a:fontRef idx="minor">
            <a:schemeClr val="dk1"/>
          </a:fontRef>
        </p:style>
        <p:txBody>
          <a:bodyPr>
            <a:noAutofit/>
          </a:bodyPr>
          <a:lstStyle/>
          <a:p>
            <a:pPr marL="0" indent="463550">
              <a:buNone/>
            </a:pPr>
            <a:r>
              <a:rPr lang="en-US" sz="2400" dirty="0">
                <a:latin typeface="Arial Rounded MT Bold" pitchFamily="34" charset="0"/>
              </a:rPr>
              <a:t>The disciples were in trouble far away from land, for a strong wind had risen, and they were fighting heavy waves. About three o'clock in the morning Jesus came toward them, walking on the water. When the disciples saw him walking on the water, they were terrified. In their fear, they cried out, "It's a ghost!"</a:t>
            </a:r>
          </a:p>
        </p:txBody>
      </p:sp>
      <p:pic>
        <p:nvPicPr>
          <p:cNvPr id="4" name="OYCB10-09stor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8400" y="6248400"/>
            <a:ext cx="304800" cy="304800"/>
          </a:xfrm>
          <a:prstGeom prst="rect">
            <a:avLst/>
          </a:prstGeom>
        </p:spPr>
      </p:pic>
    </p:spTree>
    <p:extLst>
      <p:ext uri="{BB962C8B-B14F-4D97-AF65-F5344CB8AC3E}">
        <p14:creationId xmlns:p14="http://schemas.microsoft.com/office/powerpoint/2010/main" val="775207861"/>
      </p:ext>
    </p:extLst>
  </p:cSld>
  <p:clrMapOvr>
    <a:masterClrMapping/>
  </p:clrMapOvr>
  <mc:AlternateContent xmlns:mc="http://schemas.openxmlformats.org/markup-compatibility/2006" xmlns:p14="http://schemas.microsoft.com/office/powerpoint/2010/main">
    <mc:Choice Requires="p14">
      <p:transition spd="slow" p14:dur="1400" advTm="17780">
        <p14:ripple/>
      </p:transition>
    </mc:Choice>
    <mc:Fallback xmlns="">
      <p:transition spd="slow" advTm="17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Calming the Storm </a:t>
            </a:r>
            <a:r>
              <a:rPr lang="en-US"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ea typeface="+mn-ea"/>
                <a:cs typeface="+mn-cs"/>
              </a:rPr>
              <a:t>Matthew 14.24-33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6629400" y="2286000"/>
            <a:ext cx="5181600" cy="3352800"/>
          </a:xfrm>
        </p:spPr>
        <p:style>
          <a:lnRef idx="2">
            <a:schemeClr val="dk1"/>
          </a:lnRef>
          <a:fillRef idx="1">
            <a:schemeClr val="lt1"/>
          </a:fillRef>
          <a:effectRef idx="0">
            <a:schemeClr val="dk1"/>
          </a:effectRef>
          <a:fontRef idx="minor">
            <a:schemeClr val="dk1"/>
          </a:fontRef>
        </p:style>
        <p:txBody>
          <a:bodyPr>
            <a:normAutofit/>
          </a:bodyPr>
          <a:lstStyle/>
          <a:p>
            <a:pPr marL="0" indent="463550">
              <a:buNone/>
            </a:pPr>
            <a:r>
              <a:rPr lang="en-US" sz="2400" dirty="0">
                <a:latin typeface="Arial Rounded MT Bold" pitchFamily="34" charset="0"/>
              </a:rPr>
              <a:t>But Jesus spoke to them at once. "Don't be afraid," he said. "Take courage. I am here!*"</a:t>
            </a:r>
          </a:p>
          <a:p>
            <a:pPr marL="0" indent="463550">
              <a:buNone/>
            </a:pPr>
            <a:r>
              <a:rPr lang="en-US" sz="2400" dirty="0">
                <a:latin typeface="Arial Rounded MT Bold" pitchFamily="34" charset="0"/>
              </a:rPr>
              <a:t>Then Peter called to him, "Lord, if it's really you, tell me to come to you, walking on the water."</a:t>
            </a:r>
          </a:p>
          <a:p>
            <a:pPr marL="0" indent="463550">
              <a:buNone/>
            </a:pPr>
            <a:r>
              <a:rPr lang="en-US" sz="2400" dirty="0">
                <a:latin typeface="Arial Rounded MT Bold" pitchFamily="34" charset="0"/>
              </a:rPr>
              <a:t>"Yes, come," Jesus said.</a:t>
            </a:r>
          </a:p>
        </p:txBody>
      </p:sp>
    </p:spTree>
    <p:extLst>
      <p:ext uri="{BB962C8B-B14F-4D97-AF65-F5344CB8AC3E}">
        <p14:creationId xmlns:p14="http://schemas.microsoft.com/office/powerpoint/2010/main" val="903449208"/>
      </p:ext>
    </p:extLst>
  </p:cSld>
  <p:clrMapOvr>
    <a:masterClrMapping/>
  </p:clrMapOvr>
  <mc:AlternateContent xmlns:mc="http://schemas.openxmlformats.org/markup-compatibility/2006" xmlns:p14="http://schemas.microsoft.com/office/powerpoint/2010/main">
    <mc:Choice Requires="p14">
      <p:transition spd="slow" p14:dur="1400" advTm="12178">
        <p14:ripple/>
      </p:transition>
    </mc:Choice>
    <mc:Fallback xmlns="">
      <p:transition spd="slow" advTm="1217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4936"/>
          <a:stretch>
            <a:fillRect/>
          </a:stretch>
        </p:blipFill>
        <p:spPr bwMode="auto">
          <a:xfrm>
            <a:off x="0" y="0"/>
            <a:ext cx="12202332" cy="686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Calming the Storm </a:t>
            </a:r>
            <a:r>
              <a:rPr lang="en-US"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ea typeface="+mn-ea"/>
                <a:cs typeface="+mn-cs"/>
              </a:rPr>
              <a:t>Matthew 14.24-33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7086600" y="2514600"/>
            <a:ext cx="4640451" cy="2879724"/>
          </a:xfrm>
        </p:spPr>
        <p:style>
          <a:lnRef idx="2">
            <a:schemeClr val="dk1"/>
          </a:lnRef>
          <a:fillRef idx="1">
            <a:schemeClr val="lt1"/>
          </a:fillRef>
          <a:effectRef idx="0">
            <a:schemeClr val="dk1"/>
          </a:effectRef>
          <a:fontRef idx="minor">
            <a:schemeClr val="dk1"/>
          </a:fontRef>
        </p:style>
        <p:txBody>
          <a:bodyPr>
            <a:normAutofit/>
          </a:bodyPr>
          <a:lstStyle/>
          <a:p>
            <a:pPr marL="0" indent="463550">
              <a:buNone/>
            </a:pPr>
            <a:r>
              <a:rPr lang="en-US" sz="2400" dirty="0">
                <a:latin typeface="Arial Rounded MT Bold" pitchFamily="34" charset="0"/>
              </a:rPr>
              <a:t>So Peter went over the side of the boat and walked on the water toward Jesus. But when he saw the strong wind and the waves, he was terrified and began to sink. "Save me, Lord!" he shouted.</a:t>
            </a:r>
          </a:p>
        </p:txBody>
      </p:sp>
    </p:spTree>
    <p:extLst>
      <p:ext uri="{BB962C8B-B14F-4D97-AF65-F5344CB8AC3E}">
        <p14:creationId xmlns:p14="http://schemas.microsoft.com/office/powerpoint/2010/main" val="481486900"/>
      </p:ext>
    </p:extLst>
  </p:cSld>
  <p:clrMapOvr>
    <a:masterClrMapping/>
  </p:clrMapOvr>
  <mc:AlternateContent xmlns:mc="http://schemas.openxmlformats.org/markup-compatibility/2006" xmlns:p14="http://schemas.microsoft.com/office/powerpoint/2010/main">
    <mc:Choice Requires="p14">
      <p:transition spd="slow" p14:dur="1400" advTm="9525">
        <p14:ripple/>
      </p:transition>
    </mc:Choice>
    <mc:Fallback xmlns="">
      <p:transition spd="slow" advTm="952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4583"/>
          <a:stretch>
            <a:fillRect/>
          </a:stretch>
        </p:blipFill>
        <p:spPr bwMode="auto">
          <a:xfrm>
            <a:off x="0" y="0"/>
            <a:ext cx="1219200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Calming the Storm </a:t>
            </a:r>
            <a:r>
              <a:rPr lang="en-US"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ea typeface="+mn-ea"/>
                <a:cs typeface="+mn-cs"/>
              </a:rPr>
              <a:t>Matthew 14.24-33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7239000" y="1659988"/>
            <a:ext cx="4495800" cy="4343400"/>
          </a:xfrm>
        </p:spPr>
        <p:style>
          <a:lnRef idx="2">
            <a:schemeClr val="dk1"/>
          </a:lnRef>
          <a:fillRef idx="1">
            <a:schemeClr val="lt1"/>
          </a:fillRef>
          <a:effectRef idx="0">
            <a:schemeClr val="dk1"/>
          </a:effectRef>
          <a:fontRef idx="minor">
            <a:schemeClr val="dk1"/>
          </a:fontRef>
        </p:style>
        <p:txBody>
          <a:bodyPr>
            <a:normAutofit/>
          </a:bodyPr>
          <a:lstStyle/>
          <a:p>
            <a:pPr marL="0" indent="463550">
              <a:buNone/>
            </a:pPr>
            <a:r>
              <a:rPr lang="en-US" sz="2400" dirty="0">
                <a:latin typeface="Arial Rounded MT Bold" pitchFamily="34" charset="0"/>
              </a:rPr>
              <a:t>Jesus immediately reached out and grabbed him. "You have so little faith," Jesus said. "Why did you doubt me?"</a:t>
            </a:r>
          </a:p>
          <a:p>
            <a:pPr marL="0" indent="463550">
              <a:buNone/>
            </a:pPr>
            <a:r>
              <a:rPr lang="en-US" sz="2400" dirty="0">
                <a:latin typeface="Arial Rounded MT Bold" pitchFamily="34" charset="0"/>
              </a:rPr>
              <a:t>When they climbed back into the boat, the wind stopped. Then the disciples worshiped him. "You really are the Son of God!" they exclaimed.</a:t>
            </a:r>
          </a:p>
        </p:txBody>
      </p:sp>
    </p:spTree>
    <p:extLst>
      <p:ext uri="{BB962C8B-B14F-4D97-AF65-F5344CB8AC3E}">
        <p14:creationId xmlns:p14="http://schemas.microsoft.com/office/powerpoint/2010/main" val="3652712217"/>
      </p:ext>
    </p:extLst>
  </p:cSld>
  <p:clrMapOvr>
    <a:masterClrMapping/>
  </p:clrMapOvr>
  <mc:AlternateContent xmlns:mc="http://schemas.openxmlformats.org/markup-compatibility/2006" xmlns:p14="http://schemas.microsoft.com/office/powerpoint/2010/main">
    <mc:Choice Requires="p14">
      <p:transition spd="slow" p14:dur="1400" advTm="16151">
        <p14:ripple/>
      </p:transition>
    </mc:Choice>
    <mc:Fallback xmlns="">
      <p:transition spd="slow" advTm="1615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274638"/>
            <a:ext cx="10972800" cy="1477962"/>
          </a:xfrm>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lgerian" panose="04020705040A02060702" pitchFamily="82" charset="0"/>
              </a:rPr>
              <a:t>FOCUS</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Calming the Storm</a:t>
            </a:r>
          </a:p>
        </p:txBody>
      </p:sp>
      <p:sp>
        <p:nvSpPr>
          <p:cNvPr id="3" name="Content Placeholder 2"/>
          <p:cNvSpPr>
            <a:spLocks noGrp="1"/>
          </p:cNvSpPr>
          <p:nvPr>
            <p:ph idx="1"/>
          </p:nvPr>
        </p:nvSpPr>
        <p:spPr>
          <a:xfrm>
            <a:off x="1714500" y="2209800"/>
            <a:ext cx="8763000" cy="2667000"/>
          </a:xfrm>
        </p:spPr>
        <p:style>
          <a:lnRef idx="2">
            <a:schemeClr val="dk1"/>
          </a:lnRef>
          <a:fillRef idx="1">
            <a:schemeClr val="lt1"/>
          </a:fillRef>
          <a:effectRef idx="0">
            <a:schemeClr val="dk1"/>
          </a:effectRef>
          <a:fontRef idx="minor">
            <a:schemeClr val="dk1"/>
          </a:fontRef>
        </p:style>
        <p:txBody>
          <a:bodyPr anchor="ctr">
            <a:normAutofit/>
          </a:bodyPr>
          <a:lstStyle/>
          <a:p>
            <a:pPr marL="457200" indent="-457200">
              <a:buFont typeface="+mj-lt"/>
              <a:buAutoNum type="arabicPeriod"/>
            </a:pPr>
            <a:r>
              <a:rPr lang="en-US" sz="2400" dirty="0">
                <a:latin typeface="Arial Rounded MT Bold" pitchFamily="34" charset="0"/>
              </a:rPr>
              <a:t>People of </a:t>
            </a:r>
            <a:r>
              <a:rPr lang="en-US" sz="2400" dirty="0">
                <a:highlight>
                  <a:srgbClr val="FFFF00"/>
                </a:highlight>
                <a:latin typeface="Arial Rounded MT Bold" pitchFamily="34" charset="0"/>
              </a:rPr>
              <a:t>FAITH</a:t>
            </a:r>
            <a:r>
              <a:rPr lang="en-US" sz="2400" dirty="0">
                <a:latin typeface="Arial Rounded MT Bold" pitchFamily="34" charset="0"/>
              </a:rPr>
              <a:t>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WALK</a:t>
            </a:r>
            <a:r>
              <a:rPr lang="en-US" sz="2400" dirty="0">
                <a:latin typeface="Arial Rounded MT Bold" pitchFamily="34" charset="0"/>
              </a:rPr>
              <a:t> </a:t>
            </a:r>
            <a:r>
              <a:rPr lang="en-US" sz="2400" b="1" u="sng" dirty="0">
                <a:latin typeface="Arial Rounded MT Bold" pitchFamily="34" charset="0"/>
              </a:rPr>
              <a:t>on water in storms </a:t>
            </a:r>
            <a:r>
              <a:rPr lang="en-US" sz="2400" dirty="0">
                <a:latin typeface="Arial Rounded MT Bold" pitchFamily="34" charset="0"/>
              </a:rPr>
              <a:t>to help those who are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SINKING</a:t>
            </a:r>
            <a:r>
              <a:rPr lang="en-US" sz="2400" dirty="0">
                <a:latin typeface="Arial Rounded MT Bold" pitchFamily="34" charset="0"/>
              </a:rPr>
              <a:t> and without hope.</a:t>
            </a:r>
          </a:p>
          <a:p>
            <a:pPr marL="457200" indent="-457200">
              <a:buFont typeface="+mj-lt"/>
              <a:buAutoNum type="arabicPeriod"/>
            </a:pPr>
            <a:r>
              <a:rPr lang="en-US" sz="2400" dirty="0">
                <a:latin typeface="Arial Rounded MT Bold" pitchFamily="34" charset="0"/>
              </a:rPr>
              <a:t>People who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SINK</a:t>
            </a:r>
            <a:r>
              <a:rPr lang="en-US" sz="2400" dirty="0">
                <a:latin typeface="Arial Rounded MT Bold" pitchFamily="34" charset="0"/>
              </a:rPr>
              <a:t> do so because they are </a:t>
            </a:r>
            <a:r>
              <a:rPr lang="en-US" sz="2400" dirty="0">
                <a:highlight>
                  <a:srgbClr val="FFFF00"/>
                </a:highlight>
                <a:latin typeface="Arial Rounded MT Bold" pitchFamily="34" charset="0"/>
              </a:rPr>
              <a:t>FOCUSED</a:t>
            </a:r>
            <a:r>
              <a:rPr lang="en-US" sz="2400" dirty="0">
                <a:latin typeface="Arial Rounded MT Bold" pitchFamily="34" charset="0"/>
              </a:rPr>
              <a:t> on the world and are not able to believe on their own.</a:t>
            </a:r>
          </a:p>
          <a:p>
            <a:pPr marL="457200" indent="-457200">
              <a:buFont typeface="+mj-lt"/>
              <a:buAutoNum type="arabicPeriod"/>
            </a:pPr>
            <a:r>
              <a:rPr lang="en-US" sz="2400" dirty="0">
                <a:latin typeface="Arial Rounded MT Bold" pitchFamily="34" charset="0"/>
              </a:rPr>
              <a:t> Our faith helps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CALM</a:t>
            </a:r>
            <a:r>
              <a:rPr lang="en-US" sz="2400" dirty="0">
                <a:latin typeface="Arial Rounded MT Bold" pitchFamily="34" charset="0"/>
              </a:rPr>
              <a:t> </a:t>
            </a:r>
            <a:r>
              <a:rPr lang="en-US" sz="2400" b="1" u="sng" dirty="0">
                <a:latin typeface="Arial Rounded MT Bold" pitchFamily="34" charset="0"/>
              </a:rPr>
              <a:t>the storms </a:t>
            </a:r>
            <a:r>
              <a:rPr lang="en-US" sz="2400" dirty="0">
                <a:latin typeface="Arial Rounded MT Bold" pitchFamily="34" charset="0"/>
              </a:rPr>
              <a:t>in the lives of those who are searching for help in the most difficult times.</a:t>
            </a:r>
          </a:p>
        </p:txBody>
      </p:sp>
    </p:spTree>
    <p:extLst>
      <p:ext uri="{BB962C8B-B14F-4D97-AF65-F5344CB8AC3E}">
        <p14:creationId xmlns:p14="http://schemas.microsoft.com/office/powerpoint/2010/main" val="38114505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0" fill="hold"/>
                                        <p:tgtEl>
                                          <p:spTgt spid="3">
                                            <p:bg/>
                                          </p:spTgt>
                                        </p:tgtEl>
                                        <p:attrNameLst>
                                          <p:attrName>ppt_w</p:attrName>
                                        </p:attrNameLst>
                                      </p:cBhvr>
                                      <p:tavLst>
                                        <p:tav tm="0">
                                          <p:val>
                                            <p:strVal val="#ppt_w*0.70"/>
                                          </p:val>
                                        </p:tav>
                                        <p:tav tm="100000">
                                          <p:val>
                                            <p:strVal val="#ppt_w"/>
                                          </p:val>
                                        </p:tav>
                                      </p:tavLst>
                                    </p:anim>
                                    <p:anim calcmode="lin" valueType="num">
                                      <p:cBhvr>
                                        <p:cTn id="8" dur="5000" fill="hold"/>
                                        <p:tgtEl>
                                          <p:spTgt spid="3">
                                            <p:bg/>
                                          </p:spTgt>
                                        </p:tgtEl>
                                        <p:attrNameLst>
                                          <p:attrName>ppt_h</p:attrName>
                                        </p:attrNameLst>
                                      </p:cBhvr>
                                      <p:tavLst>
                                        <p:tav tm="0">
                                          <p:val>
                                            <p:strVal val="#ppt_h"/>
                                          </p:val>
                                        </p:tav>
                                        <p:tav tm="100000">
                                          <p:val>
                                            <p:strVal val="#ppt_h"/>
                                          </p:val>
                                        </p:tav>
                                      </p:tavLst>
                                    </p:anim>
                                    <p:animEffect transition="in" filter="fade">
                                      <p:cBhvr>
                                        <p:cTn id="9" dur="5000"/>
                                        <p:tgtEl>
                                          <p:spTgt spid="3">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5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5000"/>
                                        <p:tgtEl>
                                          <p:spTgt spid="3">
                                            <p:txEl>
                                              <p:pRg st="0" end="0"/>
                                            </p:txEl>
                                          </p:spTgt>
                                        </p:tgtEl>
                                      </p:cBhvr>
                                    </p:animEffect>
                                  </p:childTnLst>
                                </p:cTn>
                              </p:par>
                            </p:childTnLst>
                          </p:cTn>
                        </p:par>
                        <p:par>
                          <p:cTn id="15" fill="hold">
                            <p:stCondLst>
                              <p:cond delay="5000"/>
                            </p:stCondLst>
                            <p:childTnLst>
                              <p:par>
                                <p:cTn id="16" presetID="55"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9" dur="5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0" dur="5000"/>
                                        <p:tgtEl>
                                          <p:spTgt spid="3">
                                            <p:txEl>
                                              <p:pRg st="1" end="1"/>
                                            </p:txEl>
                                          </p:spTgt>
                                        </p:tgtEl>
                                      </p:cBhvr>
                                    </p:animEffect>
                                  </p:childTnLst>
                                </p:cTn>
                              </p:par>
                            </p:childTnLst>
                          </p:cTn>
                        </p:par>
                        <p:par>
                          <p:cTn id="21" fill="hold">
                            <p:stCondLst>
                              <p:cond delay="10000"/>
                            </p:stCondLst>
                            <p:childTnLst>
                              <p:par>
                                <p:cTn id="22" presetID="55"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5" dur="5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841"/>
          <a:stretch/>
        </p:blipFill>
        <p:spPr bwMode="auto">
          <a:xfrm>
            <a:off x="6821237" y="-16790"/>
            <a:ext cx="53552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09600" y="852729"/>
            <a:ext cx="5867400" cy="5118962"/>
          </a:xfrm>
        </p:spPr>
        <p:style>
          <a:lnRef idx="2">
            <a:schemeClr val="dk1"/>
          </a:lnRef>
          <a:fillRef idx="1">
            <a:schemeClr val="lt1"/>
          </a:fillRef>
          <a:effectRef idx="0">
            <a:schemeClr val="dk1"/>
          </a:effectRef>
          <a:fontRef idx="minor">
            <a:schemeClr val="dk1"/>
          </a:fontRef>
        </p:style>
        <p:txBody>
          <a:bodyPr>
            <a:normAutofit/>
          </a:bodyPr>
          <a:lstStyle/>
          <a:p>
            <a:pPr marL="0" indent="463550">
              <a:buNone/>
            </a:pPr>
            <a:r>
              <a:rPr lang="en-US" sz="2400" dirty="0">
                <a:latin typeface="Arial Rounded MT Bold" pitchFamily="34" charset="0"/>
              </a:rPr>
              <a:t>After they had crossed the lake, they landed at Gennesaret. They brought the boat to shore and climbed out. The people recognized Jesus at once, and they ran throughout the whole area, carrying sick people on mats to wherever they heard he was. Wherever he went–in villages, cities, or the countryside–they brought the sick out to the marketplaces. They begged him to let the sick touch at least the fringe of his robe, and all who touched him were healed.</a:t>
            </a:r>
          </a:p>
        </p:txBody>
      </p:sp>
      <p:sp>
        <p:nvSpPr>
          <p:cNvPr id="2" name="Title 1"/>
          <p:cNvSpPr>
            <a:spLocks noGrp="1"/>
          </p:cNvSpPr>
          <p:nvPr>
            <p:ph type="title"/>
          </p:nvPr>
        </p:nvSpPr>
        <p:spPr>
          <a:xfrm>
            <a:off x="6803155" y="16790"/>
            <a:ext cx="5355265" cy="1143000"/>
          </a:xfrm>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More Chaos </a:t>
            </a:r>
            <a:r>
              <a:rPr lang="en-US"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ea typeface="+mn-ea"/>
                <a:cs typeface="+mn-cs"/>
              </a:rPr>
              <a:t> </a:t>
            </a:r>
            <a:r>
              <a:rPr lang="en-US" sz="1300" dirty="0">
                <a:latin typeface="Arial Rounded MT Bold" pitchFamily="34" charset="0"/>
                <a:ea typeface="+mn-ea"/>
                <a:cs typeface="+mn-cs"/>
              </a:rPr>
              <a:t>Mark 6.53-56</a:t>
            </a:r>
            <a:endParaRPr lang="en-US" dirty="0"/>
          </a:p>
        </p:txBody>
      </p:sp>
      <p:pic>
        <p:nvPicPr>
          <p:cNvPr id="4" name="OYCB10-09Healing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 y="6324600"/>
            <a:ext cx="304800" cy="304800"/>
          </a:xfrm>
          <a:prstGeom prst="rect">
            <a:avLst/>
          </a:prstGeom>
        </p:spPr>
      </p:pic>
    </p:spTree>
    <p:extLst>
      <p:ext uri="{BB962C8B-B14F-4D97-AF65-F5344CB8AC3E}">
        <p14:creationId xmlns:p14="http://schemas.microsoft.com/office/powerpoint/2010/main" val="1315918413"/>
      </p:ext>
    </p:extLst>
  </p:cSld>
  <p:clrMapOvr>
    <a:masterClrMapping/>
  </p:clrMapOvr>
  <mc:AlternateContent xmlns:mc="http://schemas.openxmlformats.org/markup-compatibility/2006" xmlns:p14="http://schemas.microsoft.com/office/powerpoint/2010/main">
    <mc:Choice Requires="p14">
      <p:transition spd="slow" p14:dur="1400" advTm="30000">
        <p14:ripple/>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41"/>
          <a:stretch/>
        </p:blipFill>
        <p:spPr bwMode="auto">
          <a:xfrm>
            <a:off x="2583" y="-6458"/>
            <a:ext cx="53552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562600" y="1295400"/>
            <a:ext cx="6324600" cy="5181600"/>
          </a:xfrm>
        </p:spPr>
        <p:style>
          <a:lnRef idx="2">
            <a:schemeClr val="dk1"/>
          </a:lnRef>
          <a:fillRef idx="1">
            <a:schemeClr val="lt1"/>
          </a:fillRef>
          <a:effectRef idx="0">
            <a:schemeClr val="dk1"/>
          </a:effectRef>
          <a:fontRef idx="minor">
            <a:schemeClr val="dk1"/>
          </a:fontRef>
        </p:style>
        <p:txBody>
          <a:bodyPr anchor="ctr">
            <a:normAutofit lnSpcReduction="10000"/>
          </a:bodyPr>
          <a:lstStyle/>
          <a:p>
            <a:pPr marL="457200" indent="-457200">
              <a:buFont typeface="+mj-lt"/>
              <a:buAutoNum type="arabicPeriod"/>
            </a:pPr>
            <a:r>
              <a:rPr lang="en-US" sz="2400" i="1" dirty="0">
                <a:latin typeface="Arial Rounded MT Bold" pitchFamily="34" charset="0"/>
              </a:rPr>
              <a:t>They landed at Gennesaret</a:t>
            </a:r>
            <a:r>
              <a:rPr lang="en-US" sz="2400" dirty="0">
                <a:latin typeface="Arial Rounded MT Bold" pitchFamily="34" charset="0"/>
              </a:rPr>
              <a:t>: </a:t>
            </a:r>
          </a:p>
          <a:p>
            <a:pPr marL="857250" lvl="1" indent="-457200">
              <a:buFont typeface="Wingdings" pitchFamily="2" charset="2"/>
              <a:buChar char="§"/>
            </a:pPr>
            <a:r>
              <a:rPr lang="en-US" sz="2400" u="sng" dirty="0">
                <a:solidFill>
                  <a:srgbClr val="C00000"/>
                </a:solidFill>
                <a:effectLst>
                  <a:outerShdw blurRad="38100" dist="38100" dir="2700000" algn="tl">
                    <a:srgbClr val="000000">
                      <a:alpha val="43137"/>
                    </a:srgbClr>
                  </a:outerShdw>
                </a:effectLst>
                <a:latin typeface="Amasis MT Pro Black" panose="02040A04050005020304" pitchFamily="18" charset="0"/>
              </a:rPr>
              <a:t>LIFE</a:t>
            </a:r>
            <a:r>
              <a:rPr lang="en-US" sz="2400" dirty="0">
                <a:latin typeface="Amasis MT Pro Black" panose="02040A04050005020304" pitchFamily="18" charset="0"/>
              </a:rPr>
              <a:t> </a:t>
            </a:r>
            <a:r>
              <a:rPr lang="en-US" sz="2400" dirty="0">
                <a:highlight>
                  <a:srgbClr val="FFFF00"/>
                </a:highlight>
                <a:latin typeface="Amasis MT Pro Black" panose="02040A04050005020304" pitchFamily="18" charset="0"/>
              </a:rPr>
              <a:t>GOES ON</a:t>
            </a:r>
            <a:r>
              <a:rPr lang="en-US" sz="2400" dirty="0">
                <a:latin typeface="Arial Rounded MT Bold" pitchFamily="34" charset="0"/>
              </a:rPr>
              <a:t>: You have to choose to keep on for God or to drop out from the pressure.</a:t>
            </a:r>
          </a:p>
          <a:p>
            <a:pPr marL="457200" indent="-457200">
              <a:buFont typeface="+mj-lt"/>
              <a:buAutoNum type="arabicPeriod"/>
            </a:pPr>
            <a:r>
              <a:rPr lang="en-US" sz="2400" i="1" dirty="0">
                <a:latin typeface="Arial Rounded MT Bold" pitchFamily="34" charset="0"/>
              </a:rPr>
              <a:t>The people recognized Jesus at once</a:t>
            </a:r>
            <a:r>
              <a:rPr lang="en-US" sz="2400" dirty="0">
                <a:latin typeface="Arial Rounded MT Bold" pitchFamily="34" charset="0"/>
              </a:rPr>
              <a:t>:</a:t>
            </a:r>
          </a:p>
          <a:p>
            <a:pPr marL="857250" lvl="1" indent="-457200">
              <a:buFont typeface="Wingdings" pitchFamily="2" charset="2"/>
              <a:buChar char="§"/>
            </a:pPr>
            <a:r>
              <a:rPr lang="en-US" sz="2400" dirty="0">
                <a:latin typeface="Arial Rounded MT Bold" pitchFamily="34" charset="0"/>
              </a:rPr>
              <a:t>Success in faith matters is what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OPENS DOORS </a:t>
            </a:r>
            <a:r>
              <a:rPr lang="en-US" sz="2400" dirty="0">
                <a:latin typeface="Arial Rounded MT Bold" pitchFamily="34" charset="0"/>
              </a:rPr>
              <a:t>to minister to others.</a:t>
            </a:r>
          </a:p>
          <a:p>
            <a:pPr marL="457200" indent="-457200">
              <a:buFont typeface="+mj-lt"/>
              <a:buAutoNum type="arabicPeriod"/>
            </a:pPr>
            <a:r>
              <a:rPr lang="en-US" sz="2400" i="1" dirty="0">
                <a:latin typeface="Arial Rounded MT Bold" pitchFamily="34" charset="0"/>
              </a:rPr>
              <a:t>They begged him</a:t>
            </a:r>
            <a:r>
              <a:rPr lang="en-US" sz="2400" dirty="0">
                <a:latin typeface="Arial Rounded MT Bold" pitchFamily="34" charset="0"/>
              </a:rPr>
              <a:t>:</a:t>
            </a:r>
          </a:p>
          <a:p>
            <a:pPr marL="857250" lvl="1" indent="-457200">
              <a:buFont typeface="Wingdings" pitchFamily="2" charset="2"/>
              <a:buChar char="§"/>
            </a:pPr>
            <a:r>
              <a:rPr lang="en-US" sz="2400" dirty="0">
                <a:latin typeface="Arial Rounded MT Bold" pitchFamily="34" charset="0"/>
              </a:rPr>
              <a:t>When people are in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TROUBLE</a:t>
            </a:r>
            <a:r>
              <a:rPr lang="en-US" sz="2400" dirty="0">
                <a:latin typeface="Arial Rounded MT Bold" pitchFamily="34" charset="0"/>
              </a:rPr>
              <a:t> is when they are willing to give God a try. That’s our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OPPORTUNITY</a:t>
            </a:r>
            <a:r>
              <a:rPr lang="en-US" sz="2400" dirty="0">
                <a:latin typeface="Arial Rounded MT Bold" pitchFamily="34" charset="0"/>
              </a:rPr>
              <a:t> to minister in Jesus’ name.</a:t>
            </a:r>
          </a:p>
        </p:txBody>
      </p:sp>
      <p:sp>
        <p:nvSpPr>
          <p:cNvPr id="2" name="Title 1"/>
          <p:cNvSpPr>
            <a:spLocks noGrp="1"/>
          </p:cNvSpPr>
          <p:nvPr>
            <p:ph type="title"/>
          </p:nvPr>
        </p:nvSpPr>
        <p:spPr>
          <a:xfrm>
            <a:off x="0" y="152400"/>
            <a:ext cx="9144000" cy="1143000"/>
          </a:xfrm>
        </p:spPr>
        <p:txBody>
          <a:bodyPr>
            <a:normAutofit fontScale="90000"/>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FUTURE   </a:t>
            </a:r>
            <a:r>
              <a:rPr lang="en-US" dirty="0">
                <a:ln w="18415" cmpd="sng">
                  <a:solidFill>
                    <a:schemeClr val="bg1"/>
                  </a:solidFill>
                  <a:prstDash val="solid"/>
                </a:ln>
                <a:solidFill>
                  <a:schemeClr val="bg1"/>
                </a:solidFill>
                <a:effectLst>
                  <a:outerShdw blurRad="63500" dir="3600000" algn="tl" rotWithShape="0">
                    <a:srgbClr val="000000">
                      <a:alpha val="70000"/>
                    </a:srgbClr>
                  </a:outerShdw>
                </a:effectLst>
              </a:rPr>
              <a:t>.</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Chaos or  Opport</a:t>
            </a:r>
            <a:r>
              <a:rPr lang="en-US" dirty="0"/>
              <a:t>unity</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pitchFamily="34" charset="0"/>
                <a:ea typeface="+mn-ea"/>
                <a:cs typeface="+mn-cs"/>
              </a:rPr>
              <a:t> </a:t>
            </a:r>
            <a:r>
              <a:rPr lang="en-US" sz="1300" dirty="0">
                <a:latin typeface="Arial Rounded MT Bold" pitchFamily="34" charset="0"/>
                <a:ea typeface="+mn-ea"/>
                <a:cs typeface="+mn-cs"/>
              </a:rPr>
              <a:t>Mark 6.53-56</a:t>
            </a:r>
            <a:endParaRPr lang="en-US" dirty="0"/>
          </a:p>
        </p:txBody>
      </p:sp>
    </p:spTree>
    <p:extLst>
      <p:ext uri="{BB962C8B-B14F-4D97-AF65-F5344CB8AC3E}">
        <p14:creationId xmlns:p14="http://schemas.microsoft.com/office/powerpoint/2010/main" val="7243410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5000"/>
                                        <p:tgtEl>
                                          <p:spTgt spid="3">
                                            <p:bg/>
                                          </p:spTgt>
                                        </p:tgtEl>
                                      </p:cBhvr>
                                    </p:animEffect>
                                  </p:childTnLst>
                                </p:cTn>
                              </p:par>
                              <p:par>
                                <p:cTn id="8" presetID="21" presetClass="entr" presetSubtype="1" fill="hold" grpId="0" nodeType="withEffect">
                                  <p:stCondLst>
                                    <p:cond delay="2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5000"/>
                                        <p:tgtEl>
                                          <p:spTgt spid="3">
                                            <p:txEl>
                                              <p:pRg st="0" end="0"/>
                                            </p:txEl>
                                          </p:spTgt>
                                        </p:tgtEl>
                                      </p:cBhvr>
                                    </p:animEffect>
                                  </p:childTnLst>
                                </p:cTn>
                              </p:par>
                              <p:par>
                                <p:cTn id="11" presetID="21" presetClass="entr" presetSubtype="1" fill="hold" grpId="0" nodeType="withEffect">
                                  <p:stCondLst>
                                    <p:cond delay="2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5000"/>
                                        <p:tgtEl>
                                          <p:spTgt spid="3">
                                            <p:txEl>
                                              <p:pRg st="1" end="1"/>
                                            </p:txEl>
                                          </p:spTgt>
                                        </p:tgtEl>
                                      </p:cBhvr>
                                    </p:animEffect>
                                  </p:childTnLst>
                                </p:cTn>
                              </p:par>
                            </p:childTnLst>
                          </p:cTn>
                        </p:par>
                        <p:par>
                          <p:cTn id="14" fill="hold">
                            <p:stCondLst>
                              <p:cond delay="7500"/>
                            </p:stCondLst>
                            <p:childTnLst>
                              <p:par>
                                <p:cTn id="15" presetID="21" presetClass="entr" presetSubtype="1"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5000"/>
                                        <p:tgtEl>
                                          <p:spTgt spid="3">
                                            <p:txEl>
                                              <p:pRg st="2" end="2"/>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5000"/>
                                        <p:tgtEl>
                                          <p:spTgt spid="3">
                                            <p:txEl>
                                              <p:pRg st="3" end="3"/>
                                            </p:txEl>
                                          </p:spTgt>
                                        </p:tgtEl>
                                      </p:cBhvr>
                                    </p:animEffect>
                                  </p:childTnLst>
                                </p:cTn>
                              </p:par>
                            </p:childTnLst>
                          </p:cTn>
                        </p:par>
                        <p:par>
                          <p:cTn id="21" fill="hold">
                            <p:stCondLst>
                              <p:cond delay="12500"/>
                            </p:stCondLst>
                            <p:childTnLst>
                              <p:par>
                                <p:cTn id="22" presetID="21" presetClass="entr" presetSubtype="1"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5000"/>
                                        <p:tgtEl>
                                          <p:spTgt spid="3">
                                            <p:txEl>
                                              <p:pRg st="4" end="4"/>
                                            </p:txEl>
                                          </p:spTgt>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5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7FA5-F4AC-881D-6F2A-0A35AD3F7B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95EF2DF-E24B-F1D7-81C3-9A15B8BF6FAA}"/>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3920308-DA1A-F9EE-96C2-A51112720B82}"/>
              </a:ext>
            </a:extLst>
          </p:cNvPr>
          <p:cNvSpPr>
            <a:spLocks noGrp="1"/>
          </p:cNvSpPr>
          <p:nvPr>
            <p:ph idx="1"/>
          </p:nvPr>
        </p:nvSpPr>
        <p:spPr>
          <a:xfrm>
            <a:off x="342900" y="1540790"/>
            <a:ext cx="11506200" cy="4174210"/>
          </a:xfrm>
        </p:spPr>
        <p:style>
          <a:lnRef idx="2">
            <a:schemeClr val="dk1"/>
          </a:lnRef>
          <a:fillRef idx="1">
            <a:schemeClr val="lt1"/>
          </a:fillRef>
          <a:effectRef idx="0">
            <a:schemeClr val="dk1"/>
          </a:effectRef>
          <a:fontRef idx="minor">
            <a:schemeClr val="dk1"/>
          </a:fontRef>
        </p:style>
        <p:txBody>
          <a:bodyPr anchor="ctr">
            <a:normAutofit/>
          </a:bodyPr>
          <a:lstStyle/>
          <a:p>
            <a:pPr marL="457200" indent="-457200">
              <a:buFont typeface="+mj-lt"/>
              <a:buAutoNum type="arabicPeriod"/>
            </a:pPr>
            <a:r>
              <a:rPr lang="en-US" sz="2400" b="1" i="1" u="sng" dirty="0">
                <a:effectLst>
                  <a:outerShdw blurRad="38100" dist="38100" dir="2700000" algn="tl">
                    <a:srgbClr val="000000">
                      <a:alpha val="43137"/>
                    </a:srgbClr>
                  </a:outerShdw>
                </a:effectLst>
                <a:latin typeface="Arial Rounded MT Bold" pitchFamily="34" charset="0"/>
              </a:rPr>
              <a:t> </a:t>
            </a:r>
            <a:r>
              <a:rPr lang="en-US" sz="2400" b="1" i="1" u="sng" dirty="0">
                <a:solidFill>
                  <a:srgbClr val="C00000"/>
                </a:solidFill>
                <a:effectLst>
                  <a:outerShdw blurRad="38100" dist="38100" dir="2700000" algn="tl">
                    <a:srgbClr val="000000">
                      <a:alpha val="43137"/>
                    </a:srgbClr>
                  </a:outerShdw>
                </a:effectLst>
                <a:latin typeface="Amasis MT Pro Black" panose="02040A04050005020304" pitchFamily="18" charset="0"/>
              </a:rPr>
              <a:t>FAITH</a:t>
            </a:r>
            <a:r>
              <a:rPr lang="en-US" sz="2400" i="1" dirty="0">
                <a:latin typeface="Arial Rounded MT Bold" pitchFamily="34" charset="0"/>
              </a:rPr>
              <a:t>: Your Biblical Worldview is what matters. Choose where you stand. Matthew 10.40 , John 4.34</a:t>
            </a:r>
          </a:p>
          <a:p>
            <a:pPr marL="457200" indent="-457200">
              <a:buFont typeface="+mj-lt"/>
              <a:buAutoNum type="arabicPeriod"/>
            </a:pPr>
            <a:r>
              <a:rPr lang="en-US" sz="2400" b="1" i="1" u="sng" dirty="0">
                <a:effectLst>
                  <a:outerShdw blurRad="38100" dist="38100" dir="2700000" algn="tl">
                    <a:srgbClr val="000000">
                      <a:alpha val="43137"/>
                    </a:srgbClr>
                  </a:outerShdw>
                </a:effectLst>
                <a:latin typeface="Arial Rounded MT Bold" pitchFamily="34" charset="0"/>
              </a:rPr>
              <a:t> </a:t>
            </a:r>
            <a:r>
              <a:rPr lang="en-US" sz="2400" b="1" i="1" u="sng" dirty="0">
                <a:solidFill>
                  <a:srgbClr val="C00000"/>
                </a:solidFill>
                <a:effectLst>
                  <a:outerShdw blurRad="38100" dist="38100" dir="2700000" algn="tl">
                    <a:srgbClr val="000000">
                      <a:alpha val="43137"/>
                    </a:srgbClr>
                  </a:outerShdw>
                </a:effectLst>
                <a:latin typeface="Amasis MT Pro Black" panose="02040A04050005020304" pitchFamily="18" charset="0"/>
              </a:rPr>
              <a:t>FAMILY</a:t>
            </a:r>
            <a:r>
              <a:rPr lang="en-US" sz="2400" dirty="0">
                <a:latin typeface="Arial Rounded MT Bold" pitchFamily="34" charset="0"/>
              </a:rPr>
              <a:t>: You are to provide COMFORT as Jesus has COMFORTED you. Galatians 6.10 “Especially to the Family of FAITH.”</a:t>
            </a:r>
          </a:p>
          <a:p>
            <a:pPr marL="457200" indent="-457200">
              <a:buFont typeface="+mj-lt"/>
              <a:buAutoNum type="arabicPeriod"/>
            </a:pPr>
            <a:r>
              <a:rPr lang="en-US" sz="2400" b="1" i="1" u="sng" dirty="0">
                <a:effectLst>
                  <a:outerShdw blurRad="38100" dist="38100" dir="2700000" algn="tl">
                    <a:srgbClr val="000000">
                      <a:alpha val="43137"/>
                    </a:srgbClr>
                  </a:outerShdw>
                </a:effectLst>
                <a:latin typeface="Arial Rounded MT Bold" pitchFamily="34" charset="0"/>
              </a:rPr>
              <a:t> </a:t>
            </a:r>
            <a:r>
              <a:rPr lang="en-US" sz="2400" b="1" i="1" u="sng" dirty="0">
                <a:solidFill>
                  <a:srgbClr val="C00000"/>
                </a:solidFill>
                <a:effectLst>
                  <a:outerShdw blurRad="38100" dist="38100" dir="2700000" algn="tl">
                    <a:srgbClr val="000000">
                      <a:alpha val="43137"/>
                    </a:srgbClr>
                  </a:outerShdw>
                </a:effectLst>
                <a:latin typeface="Amasis MT Pro Black" panose="02040A04050005020304" pitchFamily="18" charset="0"/>
              </a:rPr>
              <a:t>FINANCES</a:t>
            </a:r>
            <a:r>
              <a:rPr lang="en-US" sz="2400" dirty="0">
                <a:latin typeface="Arial Rounded MT Bold" pitchFamily="34" charset="0"/>
              </a:rPr>
              <a:t>: </a:t>
            </a:r>
            <a:r>
              <a:rPr lang="en-US" sz="2400" b="1" u="sng" dirty="0">
                <a:latin typeface="Arial Rounded MT Bold" pitchFamily="34" charset="0"/>
              </a:rPr>
              <a:t>Face</a:t>
            </a:r>
            <a:r>
              <a:rPr lang="en-US" sz="2400" dirty="0">
                <a:latin typeface="Arial Rounded MT Bold" pitchFamily="34" charset="0"/>
              </a:rPr>
              <a:t> your problems. </a:t>
            </a:r>
            <a:r>
              <a:rPr lang="en-US" sz="2400" b="1" u="sng" dirty="0">
                <a:latin typeface="Arial Rounded MT Bold" pitchFamily="34" charset="0"/>
              </a:rPr>
              <a:t>Organize</a:t>
            </a:r>
            <a:r>
              <a:rPr lang="en-US" sz="2400" dirty="0">
                <a:latin typeface="Arial Rounded MT Bold" pitchFamily="34" charset="0"/>
              </a:rPr>
              <a:t> for success. </a:t>
            </a:r>
            <a:r>
              <a:rPr lang="en-US" sz="2400" b="1" u="sng" dirty="0">
                <a:latin typeface="Arial Rounded MT Bold" pitchFamily="34" charset="0"/>
              </a:rPr>
              <a:t>Use</a:t>
            </a:r>
            <a:r>
              <a:rPr lang="en-US" sz="2400" dirty="0">
                <a:latin typeface="Arial Rounded MT Bold" pitchFamily="34" charset="0"/>
              </a:rPr>
              <a:t> what you have, </a:t>
            </a:r>
            <a:r>
              <a:rPr lang="en-US" sz="2400" b="1" u="sng" dirty="0">
                <a:latin typeface="Arial Rounded MT Bold" pitchFamily="34" charset="0"/>
              </a:rPr>
              <a:t>Trust</a:t>
            </a:r>
            <a:r>
              <a:rPr lang="en-US" sz="2400" dirty="0">
                <a:latin typeface="Arial Rounded MT Bold" pitchFamily="34" charset="0"/>
              </a:rPr>
              <a:t> in God. 2 Corinthians 9.10 </a:t>
            </a:r>
          </a:p>
          <a:p>
            <a:pPr marL="457200" indent="-457200">
              <a:buFont typeface="+mj-lt"/>
              <a:buAutoNum type="arabicPeriod"/>
            </a:pPr>
            <a:r>
              <a:rPr lang="en-US" sz="2400" b="1" i="1" u="sng" dirty="0">
                <a:effectLst>
                  <a:outerShdw blurRad="38100" dist="38100" dir="2700000" algn="tl">
                    <a:srgbClr val="000000">
                      <a:alpha val="43137"/>
                    </a:srgbClr>
                  </a:outerShdw>
                </a:effectLst>
                <a:latin typeface="Arial Rounded MT Bold" pitchFamily="34" charset="0"/>
              </a:rPr>
              <a:t> </a:t>
            </a:r>
            <a:r>
              <a:rPr lang="en-US" sz="2400" b="1" i="1" u="sng" dirty="0">
                <a:solidFill>
                  <a:srgbClr val="C00000"/>
                </a:solidFill>
                <a:effectLst>
                  <a:outerShdw blurRad="38100" dist="38100" dir="2700000" algn="tl">
                    <a:srgbClr val="000000">
                      <a:alpha val="43137"/>
                    </a:srgbClr>
                  </a:outerShdw>
                </a:effectLst>
                <a:latin typeface="Amasis MT Pro Black" panose="02040A04050005020304" pitchFamily="18" charset="0"/>
              </a:rPr>
              <a:t>FOCUS</a:t>
            </a:r>
            <a:r>
              <a:rPr lang="en-US" sz="2400" dirty="0">
                <a:latin typeface="Arial Rounded MT Bold" pitchFamily="34" charset="0"/>
              </a:rPr>
              <a:t>: Is what occurs when storms come. If you </a:t>
            </a:r>
            <a:r>
              <a:rPr lang="en-US" sz="2400" b="1" u="sng" dirty="0">
                <a:latin typeface="Arial Rounded MT Bold" pitchFamily="34" charset="0"/>
              </a:rPr>
              <a:t>focus</a:t>
            </a:r>
            <a:r>
              <a:rPr lang="en-US" sz="2400" dirty="0">
                <a:latin typeface="Arial Rounded MT Bold" pitchFamily="34" charset="0"/>
              </a:rPr>
              <a:t> on the world, you will </a:t>
            </a:r>
            <a:r>
              <a:rPr lang="en-US" sz="2400" dirty="0">
                <a:highlight>
                  <a:srgbClr val="FFFF00"/>
                </a:highlight>
                <a:latin typeface="Arial Rounded MT Bold" pitchFamily="34" charset="0"/>
              </a:rPr>
              <a:t>sink</a:t>
            </a:r>
            <a:r>
              <a:rPr lang="en-US" sz="2400" dirty="0">
                <a:latin typeface="Arial Rounded MT Bold" pitchFamily="34" charset="0"/>
              </a:rPr>
              <a:t>. </a:t>
            </a:r>
            <a:r>
              <a:rPr lang="en-US" sz="2400" b="1" u="sng" dirty="0">
                <a:latin typeface="Arial Rounded MT Bold" pitchFamily="34" charset="0"/>
              </a:rPr>
              <a:t>Focus</a:t>
            </a:r>
            <a:r>
              <a:rPr lang="en-US" sz="2400" dirty="0">
                <a:latin typeface="Arial Rounded MT Bold" pitchFamily="34" charset="0"/>
              </a:rPr>
              <a:t> on Jesus and </a:t>
            </a:r>
            <a:r>
              <a:rPr lang="en-US" sz="2400" dirty="0">
                <a:highlight>
                  <a:srgbClr val="FFFF00"/>
                </a:highlight>
                <a:latin typeface="Arial Rounded MT Bold" pitchFamily="34" charset="0"/>
              </a:rPr>
              <a:t>walk</a:t>
            </a:r>
            <a:r>
              <a:rPr lang="en-US" sz="2400" dirty="0">
                <a:latin typeface="Arial Rounded MT Bold" pitchFamily="34" charset="0"/>
              </a:rPr>
              <a:t> on water.</a:t>
            </a:r>
          </a:p>
          <a:p>
            <a:pPr marL="457200" indent="-457200">
              <a:buFont typeface="+mj-lt"/>
              <a:buAutoNum type="arabicPeriod"/>
            </a:pPr>
            <a:r>
              <a:rPr lang="en-US" sz="2400" b="1" i="1" u="sng" dirty="0">
                <a:effectLst>
                  <a:outerShdw blurRad="38100" dist="38100" dir="2700000" algn="tl">
                    <a:srgbClr val="000000">
                      <a:alpha val="43137"/>
                    </a:srgbClr>
                  </a:outerShdw>
                </a:effectLst>
                <a:latin typeface="Arial Rounded MT Bold" pitchFamily="34" charset="0"/>
              </a:rPr>
              <a:t> </a:t>
            </a:r>
            <a:r>
              <a:rPr lang="en-US" sz="2400" b="1" i="1" u="sng" dirty="0">
                <a:solidFill>
                  <a:srgbClr val="C00000"/>
                </a:solidFill>
                <a:effectLst>
                  <a:outerShdw blurRad="38100" dist="38100" dir="2700000" algn="tl">
                    <a:srgbClr val="000000">
                      <a:alpha val="43137"/>
                    </a:srgbClr>
                  </a:outerShdw>
                </a:effectLst>
                <a:latin typeface="Amasis MT Pro Black" panose="02040A04050005020304" pitchFamily="18" charset="0"/>
              </a:rPr>
              <a:t>FUTURE</a:t>
            </a:r>
            <a:r>
              <a:rPr lang="en-US" sz="2400" dirty="0">
                <a:latin typeface="Arial Rounded MT Bold" pitchFamily="34" charset="0"/>
              </a:rPr>
              <a:t>: Life goes on, and there are always </a:t>
            </a:r>
            <a:r>
              <a:rPr lang="en-US" sz="2400" b="1" u="sng" dirty="0">
                <a:latin typeface="Arial Rounded MT Bold" pitchFamily="34" charset="0"/>
              </a:rPr>
              <a:t>opportunities</a:t>
            </a:r>
            <a:r>
              <a:rPr lang="en-US" sz="2400" dirty="0">
                <a:latin typeface="Arial Rounded MT Bold" pitchFamily="34" charset="0"/>
              </a:rPr>
              <a:t> to serve Him, and </a:t>
            </a:r>
            <a:r>
              <a:rPr lang="en-US" sz="2400" b="1" u="sng" dirty="0">
                <a:latin typeface="Arial Rounded MT Bold" pitchFamily="34" charset="0"/>
              </a:rPr>
              <a:t>challenges</a:t>
            </a:r>
            <a:r>
              <a:rPr lang="en-US" sz="2400" dirty="0">
                <a:latin typeface="Arial Rounded MT Bold" pitchFamily="34" charset="0"/>
              </a:rPr>
              <a:t> we will face.</a:t>
            </a:r>
          </a:p>
        </p:txBody>
      </p:sp>
      <p:sp>
        <p:nvSpPr>
          <p:cNvPr id="2" name="Title 1">
            <a:extLst>
              <a:ext uri="{FF2B5EF4-FFF2-40B4-BE49-F238E27FC236}">
                <a16:creationId xmlns:a16="http://schemas.microsoft.com/office/drawing/2014/main" id="{BC0B1B80-3E5B-95DE-8503-3BA2330AC103}"/>
              </a:ext>
            </a:extLst>
          </p:cNvPr>
          <p:cNvSpPr>
            <a:spLocks noGrp="1"/>
          </p:cNvSpPr>
          <p:nvPr>
            <p:ph type="title"/>
          </p:nvPr>
        </p:nvSpPr>
        <p:spPr>
          <a:xfrm>
            <a:off x="342900" y="135610"/>
            <a:ext cx="11506200" cy="1143000"/>
          </a:xfrm>
        </p:spPr>
        <p:txBody>
          <a:bodyPr>
            <a:normAutofit/>
            <a:scene3d>
              <a:camera prst="orthographicFront"/>
              <a:lightRig rig="threePt" dir="t"/>
            </a:scene3d>
            <a:sp3d extrusionH="57150">
              <a:bevelT w="57150" h="38100" prst="artDeco"/>
            </a:sp3d>
          </a:bodyPr>
          <a:lstStyle/>
          <a:p>
            <a:pPr lvl="0">
              <a:spcBef>
                <a:spcPct val="20000"/>
              </a:spcBef>
            </a:pPr>
            <a:r>
              <a:rPr lang="en-US" b="1" dirty="0">
                <a:ln>
                  <a:solidFill>
                    <a:schemeClr val="bg1"/>
                  </a:solidFill>
                </a:ln>
                <a:solidFill>
                  <a:schemeClr val="bg1"/>
                </a:solidFill>
                <a:latin typeface="Algerian" panose="04020705040A02060702" pitchFamily="82" charset="0"/>
              </a:rPr>
              <a:t>Finding Order in a World Full of Chaos</a:t>
            </a:r>
          </a:p>
        </p:txBody>
      </p:sp>
    </p:spTree>
    <p:extLst>
      <p:ext uri="{BB962C8B-B14F-4D97-AF65-F5344CB8AC3E}">
        <p14:creationId xmlns:p14="http://schemas.microsoft.com/office/powerpoint/2010/main" val="7729533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0" fill="hold"/>
                                        <p:tgtEl>
                                          <p:spTgt spid="3">
                                            <p:bg/>
                                          </p:spTgt>
                                        </p:tgtEl>
                                        <p:attrNameLst>
                                          <p:attrName>ppt_w</p:attrName>
                                        </p:attrNameLst>
                                      </p:cBhvr>
                                      <p:tavLst>
                                        <p:tav tm="0">
                                          <p:val>
                                            <p:fltVal val="0"/>
                                          </p:val>
                                        </p:tav>
                                        <p:tav tm="100000">
                                          <p:val>
                                            <p:strVal val="#ppt_w"/>
                                          </p:val>
                                        </p:tav>
                                      </p:tavLst>
                                    </p:anim>
                                    <p:anim calcmode="lin" valueType="num">
                                      <p:cBhvr>
                                        <p:cTn id="8" dur="5000" fill="hold"/>
                                        <p:tgtEl>
                                          <p:spTgt spid="3">
                                            <p:bg/>
                                          </p:spTgt>
                                        </p:tgtEl>
                                        <p:attrNameLst>
                                          <p:attrName>ppt_h</p:attrName>
                                        </p:attrNameLst>
                                      </p:cBhvr>
                                      <p:tavLst>
                                        <p:tav tm="0">
                                          <p:val>
                                            <p:fltVal val="0"/>
                                          </p:val>
                                        </p:tav>
                                        <p:tav tm="100000">
                                          <p:val>
                                            <p:strVal val="#ppt_h"/>
                                          </p:val>
                                        </p:tav>
                                      </p:tavLst>
                                    </p:anim>
                                    <p:animEffect transition="in" filter="fade">
                                      <p:cBhvr>
                                        <p:cTn id="9" dur="5000"/>
                                        <p:tgtEl>
                                          <p:spTgt spid="3">
                                            <p:bg/>
                                          </p:spTgt>
                                        </p:tgtEl>
                                      </p:cBhvr>
                                    </p:animEffect>
                                  </p:childTnLst>
                                </p:cTn>
                              </p:par>
                              <p:par>
                                <p:cTn id="10" presetID="53" presetClass="entr" presetSubtype="16" fill="hold" grpId="0" nodeType="withEffect">
                                  <p:stCondLst>
                                    <p:cond delay="2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0"/>
                                        <p:tgtEl>
                                          <p:spTgt spid="3">
                                            <p:txEl>
                                              <p:pRg st="0" end="0"/>
                                            </p:txEl>
                                          </p:spTgt>
                                        </p:tgtEl>
                                      </p:cBhvr>
                                    </p:animEffect>
                                  </p:childTnLst>
                                </p:cTn>
                              </p:par>
                            </p:childTnLst>
                          </p:cTn>
                        </p:par>
                        <p:par>
                          <p:cTn id="15" fill="hold">
                            <p:stCondLst>
                              <p:cond delay="7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0"/>
                                        <p:tgtEl>
                                          <p:spTgt spid="3">
                                            <p:txEl>
                                              <p:pRg st="1" end="1"/>
                                            </p:txEl>
                                          </p:spTgt>
                                        </p:tgtEl>
                                      </p:cBhvr>
                                    </p:animEffect>
                                  </p:childTnLst>
                                </p:cTn>
                              </p:par>
                            </p:childTnLst>
                          </p:cTn>
                        </p:par>
                        <p:par>
                          <p:cTn id="21" fill="hold">
                            <p:stCondLst>
                              <p:cond delay="12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0"/>
                                        <p:tgtEl>
                                          <p:spTgt spid="3">
                                            <p:txEl>
                                              <p:pRg st="2" end="2"/>
                                            </p:txEl>
                                          </p:spTgt>
                                        </p:tgtEl>
                                      </p:cBhvr>
                                    </p:animEffect>
                                  </p:childTnLst>
                                </p:cTn>
                              </p:par>
                            </p:childTnLst>
                          </p:cTn>
                        </p:par>
                        <p:par>
                          <p:cTn id="27" fill="hold">
                            <p:stCondLst>
                              <p:cond delay="17000"/>
                            </p:stCondLst>
                            <p:childTnLst>
                              <p:par>
                                <p:cTn id="28" presetID="53" presetClass="entr" presetSubtype="16"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0"/>
                                        <p:tgtEl>
                                          <p:spTgt spid="3">
                                            <p:txEl>
                                              <p:pRg st="3" end="3"/>
                                            </p:txEl>
                                          </p:spTgt>
                                        </p:tgtEl>
                                      </p:cBhvr>
                                    </p:animEffect>
                                  </p:childTnLst>
                                </p:cTn>
                              </p:par>
                            </p:childTnLst>
                          </p:cTn>
                        </p:par>
                        <p:par>
                          <p:cTn id="33" fill="hold">
                            <p:stCondLst>
                              <p:cond delay="22000"/>
                            </p:stCondLst>
                            <p:childTnLst>
                              <p:par>
                                <p:cTn id="34" presetID="53" presetClass="entr" presetSubtype="16"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05"/>
            <a:ext cx="12192000" cy="689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37454"/>
            <a:ext cx="10972800" cy="1143000"/>
          </a:xfrm>
          <a:noFill/>
          <a:ln>
            <a:noFill/>
          </a:ln>
        </p:spPr>
        <p:style>
          <a:lnRef idx="2">
            <a:schemeClr val="accent2"/>
          </a:lnRef>
          <a:fillRef idx="1">
            <a:schemeClr val="lt1"/>
          </a:fillRef>
          <a:effectRef idx="0">
            <a:schemeClr val="accent2"/>
          </a:effectRef>
          <a:fontRef idx="minor">
            <a:schemeClr val="dk1"/>
          </a:fontRef>
        </p:style>
        <p:txBody>
          <a:bodyPr>
            <a:noAutofit/>
          </a:bodyPr>
          <a:lstStyle/>
          <a:p>
            <a:r>
              <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uhaus 93" pitchFamily="82" charset="0"/>
              </a:rPr>
              <a:t>Biblical World View</a:t>
            </a:r>
          </a:p>
        </p:txBody>
      </p:sp>
      <p:sp>
        <p:nvSpPr>
          <p:cNvPr id="3" name="Subtitle 2"/>
          <p:cNvSpPr>
            <a:spLocks noGrp="1"/>
          </p:cNvSpPr>
          <p:nvPr>
            <p:ph idx="1"/>
          </p:nvPr>
        </p:nvSpPr>
        <p:spPr>
          <a:xfrm>
            <a:off x="1828800" y="990601"/>
            <a:ext cx="8686800" cy="5135564"/>
          </a:xfrm>
        </p:spPr>
        <p:style>
          <a:lnRef idx="2">
            <a:schemeClr val="accent6"/>
          </a:lnRef>
          <a:fillRef idx="1">
            <a:schemeClr val="lt1"/>
          </a:fillRef>
          <a:effectRef idx="0">
            <a:schemeClr val="accent6"/>
          </a:effectRef>
          <a:fontRef idx="minor">
            <a:schemeClr val="dk1"/>
          </a:fontRef>
        </p:style>
        <p:txBody>
          <a:bodyPr anchor="ctr">
            <a:normAutofit fontScale="92500" lnSpcReduction="10000"/>
          </a:bodyPr>
          <a:lstStyle/>
          <a:p>
            <a:pPr>
              <a:buFont typeface="Wingdings" pitchFamily="2" charset="2"/>
              <a:buChar char="ü"/>
            </a:pPr>
            <a:r>
              <a:rPr lang="en-US" sz="2800" dirty="0">
                <a:solidFill>
                  <a:schemeClr val="tx1"/>
                </a:solidFill>
                <a:latin typeface="Arial Rounded MT Bold" pitchFamily="34" charset="0"/>
              </a:rPr>
              <a:t>A BWV is held by just </a:t>
            </a:r>
            <a:r>
              <a:rPr lang="en-US" sz="28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4% </a:t>
            </a:r>
            <a:r>
              <a:rPr lang="en-US" sz="2800" dirty="0">
                <a:solidFill>
                  <a:schemeClr val="tx1"/>
                </a:solidFill>
                <a:latin typeface="Arial Rounded MT Bold" pitchFamily="34" charset="0"/>
              </a:rPr>
              <a:t>of all Americans^</a:t>
            </a:r>
          </a:p>
          <a:p>
            <a:pPr marL="914400" lvl="1" indent="-457200">
              <a:buFont typeface="+mj-lt"/>
              <a:buAutoNum type="arabicPeriod"/>
            </a:pPr>
            <a:r>
              <a:rPr lang="en-US" sz="2400" dirty="0">
                <a:solidFill>
                  <a:srgbClr val="C00000"/>
                </a:solidFill>
                <a:effectLst>
                  <a:outerShdw blurRad="38100" dist="38100" dir="2700000" algn="tl">
                    <a:srgbClr val="000000">
                      <a:alpha val="43137"/>
                    </a:srgbClr>
                  </a:outerShdw>
                </a:effectLst>
                <a:latin typeface="Amasis MT Pro Black" panose="02040A04050005020304" pitchFamily="18" charset="0"/>
              </a:rPr>
              <a:t>ABSOLUTE</a:t>
            </a:r>
            <a:r>
              <a:rPr lang="en-US" sz="2400" dirty="0">
                <a:solidFill>
                  <a:schemeClr val="tx1"/>
                </a:solidFill>
                <a:latin typeface="Arial Rounded MT Bold" pitchFamily="34" charset="0"/>
              </a:rPr>
              <a:t> moral truth</a:t>
            </a:r>
          </a:p>
          <a:p>
            <a:pPr marL="914400" lvl="1" indent="-457200">
              <a:buFont typeface="+mj-lt"/>
              <a:buAutoNum type="arabicPeriod"/>
            </a:pPr>
            <a:r>
              <a:rPr lang="en-US" sz="2400" dirty="0">
                <a:solidFill>
                  <a:schemeClr val="tx1"/>
                </a:solidFill>
                <a:latin typeface="Arial Rounded MT Bold" pitchFamily="34" charset="0"/>
              </a:rPr>
              <a:t>Bible is totally accurate in all principles it teaches</a:t>
            </a:r>
          </a:p>
          <a:p>
            <a:pPr marL="914400" lvl="1" indent="-457200">
              <a:buFont typeface="+mj-lt"/>
              <a:buAutoNum type="arabicPeriod"/>
            </a:pPr>
            <a:r>
              <a:rPr lang="en-US" sz="2400" dirty="0">
                <a:solidFill>
                  <a:schemeClr val="tx1"/>
                </a:solidFill>
                <a:latin typeface="Arial Rounded MT Bold" pitchFamily="34" charset="0"/>
              </a:rPr>
              <a:t>Satan is a real being (evil exists)</a:t>
            </a:r>
          </a:p>
          <a:p>
            <a:pPr marL="914400" lvl="1" indent="-457200">
              <a:buFont typeface="+mj-lt"/>
              <a:buAutoNum type="arabicPeriod"/>
            </a:pPr>
            <a:r>
              <a:rPr lang="en-US" sz="2400" dirty="0">
                <a:solidFill>
                  <a:schemeClr val="tx1"/>
                </a:solidFill>
                <a:latin typeface="Arial Rounded MT Bold" pitchFamily="34" charset="0"/>
              </a:rPr>
              <a:t>Salvation cannot be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EARNED</a:t>
            </a:r>
          </a:p>
          <a:p>
            <a:pPr marL="914400" lvl="1" indent="-457200">
              <a:buFont typeface="+mj-lt"/>
              <a:buAutoNum type="arabicPeriod"/>
            </a:pPr>
            <a:r>
              <a:rPr lang="en-US" sz="2400" dirty="0">
                <a:solidFill>
                  <a:schemeClr val="tx1"/>
                </a:solidFill>
                <a:latin typeface="Arial Rounded MT Bold" pitchFamily="34" charset="0"/>
              </a:rPr>
              <a:t>Jesus lived a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SINLESS</a:t>
            </a:r>
            <a:r>
              <a:rPr lang="en-US" sz="2400" dirty="0">
                <a:solidFill>
                  <a:schemeClr val="tx1"/>
                </a:solidFill>
                <a:latin typeface="Arial Rounded MT Bold" pitchFamily="34" charset="0"/>
              </a:rPr>
              <a:t> life</a:t>
            </a:r>
          </a:p>
          <a:p>
            <a:pPr marL="914400" lvl="1" indent="-457200">
              <a:buFont typeface="+mj-lt"/>
              <a:buAutoNum type="arabicPeriod"/>
            </a:pPr>
            <a:r>
              <a:rPr lang="en-US" sz="2400" dirty="0">
                <a:solidFill>
                  <a:schemeClr val="tx1"/>
                </a:solidFill>
                <a:latin typeface="Arial Rounded MT Bold" pitchFamily="34" charset="0"/>
              </a:rPr>
              <a:t>God is all-knowing, all-powerful creator &amp; is still involved in the world today.</a:t>
            </a:r>
          </a:p>
          <a:p>
            <a:pPr>
              <a:buFont typeface="Wingdings" pitchFamily="2" charset="2"/>
              <a:buChar char="ü"/>
            </a:pPr>
            <a:r>
              <a:rPr lang="en-US" sz="2800" dirty="0">
                <a:solidFill>
                  <a:schemeClr val="tx1"/>
                </a:solidFill>
                <a:latin typeface="Arial Rounded MT Bold" pitchFamily="34" charset="0"/>
              </a:rPr>
              <a:t>A BWV is held by just </a:t>
            </a:r>
            <a:r>
              <a:rPr lang="en-US" sz="28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37%</a:t>
            </a:r>
            <a:r>
              <a:rPr lang="en-US" sz="2800" dirty="0">
                <a:solidFill>
                  <a:schemeClr val="tx1"/>
                </a:solidFill>
                <a:latin typeface="Arial Rounded MT Bold" pitchFamily="34" charset="0"/>
              </a:rPr>
              <a:t> of American Pastors</a:t>
            </a:r>
          </a:p>
          <a:p>
            <a:pPr>
              <a:buFont typeface="Wingdings" pitchFamily="2" charset="2"/>
              <a:buChar char="ü"/>
            </a:pPr>
            <a:r>
              <a:rPr lang="en-US" sz="2800" dirty="0">
                <a:solidFill>
                  <a:schemeClr val="tx1"/>
                </a:solidFill>
                <a:latin typeface="Arial Rounded MT Bold" pitchFamily="34" charset="0"/>
              </a:rPr>
              <a:t>WA is listed as 51% Christian, 10% other, and 38% unaffiliated, or </a:t>
            </a:r>
            <a:r>
              <a:rPr lang="en-US" sz="3000" b="1" dirty="0">
                <a:solidFill>
                  <a:srgbClr val="C00000"/>
                </a:solidFill>
                <a:effectLst>
                  <a:outerShdw blurRad="38100" dist="38100" dir="2700000" algn="tl">
                    <a:srgbClr val="000000">
                      <a:alpha val="43137"/>
                    </a:srgbClr>
                  </a:outerShdw>
                </a:effectLst>
                <a:latin typeface="Arial Rounded MT Bold" pitchFamily="34" charset="0"/>
              </a:rPr>
              <a:t>96% </a:t>
            </a:r>
            <a:r>
              <a:rPr lang="en-US" sz="2800" dirty="0">
                <a:solidFill>
                  <a:schemeClr val="tx1"/>
                </a:solidFill>
                <a:latin typeface="Arial Rounded MT Bold" pitchFamily="34" charset="0"/>
              </a:rPr>
              <a:t>have a non-biblical worldview of life. In most cases, self-guiding on their feelings.</a:t>
            </a:r>
          </a:p>
          <a:p>
            <a:pPr>
              <a:buFont typeface="Wingdings" pitchFamily="2" charset="2"/>
              <a:buChar char="ü"/>
            </a:pPr>
            <a:r>
              <a:rPr lang="en-US" sz="2800" dirty="0">
                <a:solidFill>
                  <a:schemeClr val="tx1"/>
                </a:solidFill>
                <a:latin typeface="Arial Rounded MT Bold" pitchFamily="34" charset="0"/>
              </a:rPr>
              <a:t>20% attend church weekly, while 60% never attend.</a:t>
            </a:r>
            <a:endParaRPr lang="en-US" sz="1600" dirty="0">
              <a:solidFill>
                <a:schemeClr val="tx1"/>
              </a:solidFill>
              <a:latin typeface="Arial Rounded MT Bold" pitchFamily="34" charset="0"/>
            </a:endParaRPr>
          </a:p>
        </p:txBody>
      </p:sp>
    </p:spTree>
    <p:extLst>
      <p:ext uri="{BB962C8B-B14F-4D97-AF65-F5344CB8AC3E}">
        <p14:creationId xmlns:p14="http://schemas.microsoft.com/office/powerpoint/2010/main" val="4248537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par>
                          <p:cTn id="8" fill="hold">
                            <p:stCondLst>
                              <p:cond delay="5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0"/>
                                        <p:tgtEl>
                                          <p:spTgt spid="3">
                                            <p:txEl>
                                              <p:pRg st="1" end="1"/>
                                            </p:txEl>
                                          </p:spTgt>
                                        </p:tgtEl>
                                      </p:cBhvr>
                                    </p:animEffect>
                                  </p:childTnLst>
                                </p:cTn>
                              </p:par>
                            </p:childTnLst>
                          </p:cTn>
                        </p:par>
                        <p:par>
                          <p:cTn id="12" fill="hold">
                            <p:stCondLst>
                              <p:cond delay="10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0"/>
                                        <p:tgtEl>
                                          <p:spTgt spid="3">
                                            <p:txEl>
                                              <p:pRg st="2" end="2"/>
                                            </p:txEl>
                                          </p:spTgt>
                                        </p:tgtEl>
                                      </p:cBhvr>
                                    </p:animEffect>
                                  </p:childTnLst>
                                </p:cTn>
                              </p:par>
                            </p:childTnLst>
                          </p:cTn>
                        </p:par>
                        <p:par>
                          <p:cTn id="16" fill="hold">
                            <p:stCondLst>
                              <p:cond delay="15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0"/>
                                        <p:tgtEl>
                                          <p:spTgt spid="3">
                                            <p:txEl>
                                              <p:pRg st="3" end="3"/>
                                            </p:txEl>
                                          </p:spTgt>
                                        </p:tgtEl>
                                      </p:cBhvr>
                                    </p:animEffect>
                                  </p:childTnLst>
                                </p:cTn>
                              </p:par>
                            </p:childTnLst>
                          </p:cTn>
                        </p:par>
                        <p:par>
                          <p:cTn id="20" fill="hold">
                            <p:stCondLst>
                              <p:cond delay="20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0"/>
                                        <p:tgtEl>
                                          <p:spTgt spid="3">
                                            <p:txEl>
                                              <p:pRg st="4" end="4"/>
                                            </p:txEl>
                                          </p:spTgt>
                                        </p:tgtEl>
                                      </p:cBhvr>
                                    </p:animEffect>
                                  </p:childTnLst>
                                </p:cTn>
                              </p:par>
                            </p:childTnLst>
                          </p:cTn>
                        </p:par>
                        <p:par>
                          <p:cTn id="24" fill="hold">
                            <p:stCondLst>
                              <p:cond delay="250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0"/>
                                        <p:tgtEl>
                                          <p:spTgt spid="3">
                                            <p:txEl>
                                              <p:pRg st="5" end="5"/>
                                            </p:txEl>
                                          </p:spTgt>
                                        </p:tgtEl>
                                      </p:cBhvr>
                                    </p:animEffect>
                                  </p:childTnLst>
                                </p:cTn>
                              </p:par>
                            </p:childTnLst>
                          </p:cTn>
                        </p:par>
                        <p:par>
                          <p:cTn id="28" fill="hold">
                            <p:stCondLst>
                              <p:cond delay="30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0"/>
                                        <p:tgtEl>
                                          <p:spTgt spid="3">
                                            <p:txEl>
                                              <p:pRg st="6" end="6"/>
                                            </p:txEl>
                                          </p:spTgt>
                                        </p:tgtEl>
                                      </p:cBhvr>
                                    </p:animEffect>
                                  </p:childTnLst>
                                </p:cTn>
                              </p:par>
                            </p:childTnLst>
                          </p:cTn>
                        </p:par>
                        <p:par>
                          <p:cTn id="32" fill="hold">
                            <p:stCondLst>
                              <p:cond delay="35000"/>
                            </p:stCondLst>
                            <p:childTnLst>
                              <p:par>
                                <p:cTn id="33" presetID="9"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0"/>
                                        <p:tgtEl>
                                          <p:spTgt spid="3">
                                            <p:txEl>
                                              <p:pRg st="7" end="7"/>
                                            </p:txEl>
                                          </p:spTgt>
                                        </p:tgtEl>
                                      </p:cBhvr>
                                    </p:animEffect>
                                  </p:childTnLst>
                                </p:cTn>
                              </p:par>
                            </p:childTnLst>
                          </p:cTn>
                        </p:par>
                        <p:par>
                          <p:cTn id="36" fill="hold">
                            <p:stCondLst>
                              <p:cond delay="40000"/>
                            </p:stCondLst>
                            <p:childTnLst>
                              <p:par>
                                <p:cTn id="37" presetID="9"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0"/>
                                        <p:tgtEl>
                                          <p:spTgt spid="3">
                                            <p:txEl>
                                              <p:pRg st="8" end="8"/>
                                            </p:txEl>
                                          </p:spTgt>
                                        </p:tgtEl>
                                      </p:cBhvr>
                                    </p:animEffect>
                                  </p:childTnLst>
                                </p:cTn>
                              </p:par>
                            </p:childTnLst>
                          </p:cTn>
                        </p:par>
                        <p:par>
                          <p:cTn id="40" fill="hold">
                            <p:stCondLst>
                              <p:cond delay="45000"/>
                            </p:stCondLst>
                            <p:childTnLst>
                              <p:par>
                                <p:cTn id="41" presetID="9"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5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21508"/>
            <a:ext cx="4546573" cy="686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162799" y="762000"/>
            <a:ext cx="4140227" cy="1143000"/>
          </a:xfrm>
        </p:spPr>
        <p:txBody>
          <a:bodyPr>
            <a:normAutofit fontScale="90000"/>
          </a:bodyPr>
          <a:lstStyle/>
          <a:p>
            <a:r>
              <a:rPr lang="en-US" sz="4000" dirty="0">
                <a:solidFill>
                  <a:prstClr val="black"/>
                </a:solidFill>
              </a:rPr>
              <a:t>John the Baptist</a:t>
            </a:r>
            <a:br>
              <a:rPr lang="en-US" sz="4000" dirty="0">
                <a:solidFill>
                  <a:prstClr val="black"/>
                </a:solidFill>
              </a:rPr>
            </a:br>
            <a:r>
              <a:rPr lang="en-US" sz="2300" baseline="30000" dirty="0">
                <a:solidFill>
                  <a:prstClr val="black"/>
                </a:solidFill>
                <a:latin typeface="Arial Rounded MT Bold" pitchFamily="34" charset="0"/>
              </a:rPr>
              <a:t>Mark 6.17-20</a:t>
            </a:r>
            <a:r>
              <a:rPr lang="en-US" sz="4000" dirty="0">
                <a:solidFill>
                  <a:prstClr val="black"/>
                </a:solidFill>
              </a:rPr>
              <a:t> </a:t>
            </a:r>
            <a:endParaRPr lang="en-US" dirty="0"/>
          </a:p>
        </p:txBody>
      </p:sp>
      <p:sp>
        <p:nvSpPr>
          <p:cNvPr id="3" name="Content Placeholder 2"/>
          <p:cNvSpPr>
            <a:spLocks noGrp="1"/>
          </p:cNvSpPr>
          <p:nvPr>
            <p:ph idx="1"/>
          </p:nvPr>
        </p:nvSpPr>
        <p:spPr>
          <a:xfrm>
            <a:off x="7162800" y="2209800"/>
            <a:ext cx="4140227" cy="4038600"/>
          </a:xfrm>
        </p:spPr>
        <p:txBody>
          <a:bodyPr>
            <a:normAutofit/>
          </a:bodyPr>
          <a:lstStyle/>
          <a:p>
            <a:pPr marL="0" indent="457200" algn="just">
              <a:buNone/>
            </a:pPr>
            <a:r>
              <a:rPr lang="en-US" sz="2400" dirty="0">
                <a:latin typeface="Arial Rounded MT Bold" pitchFamily="34" charset="0"/>
              </a:rPr>
              <a:t>For Herod had sent soldiers to arrest and imprison John as a favor to Herodias. She had been his brother Philip's wife, but Herod had married her. John had been telling Herod, "It is against God's law for you to marry your brother's wife." </a:t>
            </a:r>
          </a:p>
        </p:txBody>
      </p:sp>
      <p:pic>
        <p:nvPicPr>
          <p:cNvPr id="4" name="OYCB10-09JOH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2600" y="6400800"/>
            <a:ext cx="304800" cy="304800"/>
          </a:xfrm>
          <a:prstGeom prst="rect">
            <a:avLst/>
          </a:prstGeom>
        </p:spPr>
      </p:pic>
    </p:spTree>
    <p:extLst>
      <p:ext uri="{BB962C8B-B14F-4D97-AF65-F5344CB8AC3E}">
        <p14:creationId xmlns:p14="http://schemas.microsoft.com/office/powerpoint/2010/main" val="636821893"/>
      </p:ext>
    </p:extLst>
  </p:cSld>
  <p:clrMapOvr>
    <a:masterClrMapping/>
  </p:clrMapOvr>
  <mc:AlternateContent xmlns:mc="http://schemas.openxmlformats.org/markup-compatibility/2006" xmlns:p14="http://schemas.microsoft.com/office/powerpoint/2010/main">
    <mc:Choice Requires="p14">
      <p:transition spd="slow" p14:dur="1400" advTm="17450">
        <p14:ripple/>
      </p:transition>
    </mc:Choice>
    <mc:Fallback xmlns="">
      <p:transition spd="slow" advTm="17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972" y="0"/>
            <a:ext cx="4546573" cy="686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76299" y="381000"/>
            <a:ext cx="4140227" cy="1143000"/>
          </a:xfrm>
        </p:spPr>
        <p:txBody>
          <a:bodyPr>
            <a:normAutofit fontScale="90000"/>
          </a:bodyPr>
          <a:lstStyle/>
          <a:p>
            <a:pPr indent="457200">
              <a:spcBef>
                <a:spcPct val="20000"/>
              </a:spcBef>
            </a:pPr>
            <a:r>
              <a:rPr lang="en-US" dirty="0"/>
              <a:t>John the Baptist</a:t>
            </a:r>
            <a:br>
              <a:rPr lang="en-US" dirty="0"/>
            </a:br>
            <a:r>
              <a:rPr lang="en-US" sz="2500" baseline="30000" dirty="0">
                <a:solidFill>
                  <a:prstClr val="black"/>
                </a:solidFill>
                <a:latin typeface="Arial Rounded MT Bold" pitchFamily="34" charset="0"/>
                <a:ea typeface="+mn-ea"/>
                <a:cs typeface="+mn-cs"/>
              </a:rPr>
              <a:t>Mark 6.17-20</a:t>
            </a:r>
            <a:r>
              <a:rPr lang="en-US" dirty="0"/>
              <a:t> </a:t>
            </a:r>
          </a:p>
        </p:txBody>
      </p:sp>
      <p:sp>
        <p:nvSpPr>
          <p:cNvPr id="3" name="Content Placeholder 2"/>
          <p:cNvSpPr>
            <a:spLocks noGrp="1"/>
          </p:cNvSpPr>
          <p:nvPr>
            <p:ph idx="1"/>
          </p:nvPr>
        </p:nvSpPr>
        <p:spPr>
          <a:xfrm>
            <a:off x="762000" y="1676400"/>
            <a:ext cx="4368827" cy="4401780"/>
          </a:xfrm>
        </p:spPr>
        <p:txBody>
          <a:bodyPr>
            <a:noAutofit/>
          </a:bodyPr>
          <a:lstStyle/>
          <a:p>
            <a:pPr marL="0" indent="457200" algn="just">
              <a:buNone/>
            </a:pPr>
            <a:r>
              <a:rPr lang="en-US" sz="2400" dirty="0">
                <a:latin typeface="Arial Rounded MT Bold" pitchFamily="34" charset="0"/>
              </a:rPr>
              <a:t> So Herodias bore a grudge against John and wanted to kill him. But without Herod's approval she was powerless, for Herod respected John; and knowing that he was a good and holy man, he protected him. Herod was greatly disturbed whenever he talked with John, but even so, he liked to listen to him. </a:t>
            </a:r>
            <a:endParaRPr lang="en-US" sz="2400" dirty="0"/>
          </a:p>
        </p:txBody>
      </p:sp>
    </p:spTree>
    <p:extLst>
      <p:ext uri="{BB962C8B-B14F-4D97-AF65-F5344CB8AC3E}">
        <p14:creationId xmlns:p14="http://schemas.microsoft.com/office/powerpoint/2010/main" val="159214086"/>
      </p:ext>
    </p:extLst>
  </p:cSld>
  <p:clrMapOvr>
    <a:masterClrMapping/>
  </p:clrMapOvr>
  <mc:AlternateContent xmlns:mc="http://schemas.openxmlformats.org/markup-compatibility/2006" xmlns:p14="http://schemas.microsoft.com/office/powerpoint/2010/main">
    <mc:Choice Requires="p14">
      <p:transition spd="slow" p14:dur="1400" advTm="18358">
        <p14:ripple/>
      </p:transition>
    </mc:Choice>
    <mc:Fallback xmlns="">
      <p:transition spd="slow" advTm="1835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740" y="-2458"/>
            <a:ext cx="4546573" cy="686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035786" y="132120"/>
            <a:ext cx="4140227" cy="1143000"/>
          </a:xfrm>
        </p:spPr>
        <p:txBody>
          <a:bodyPr>
            <a:normAutofit fontScale="90000"/>
          </a:bodyPr>
          <a:lstStyle/>
          <a:p>
            <a:pPr indent="457200">
              <a:spcBef>
                <a:spcPct val="20000"/>
              </a:spcBef>
            </a:pPr>
            <a:r>
              <a:rPr lang="en-US" u="sng" dirty="0">
                <a:effectLst>
                  <a:outerShdw blurRad="38100" dist="38100" dir="2700000" algn="tl">
                    <a:srgbClr val="000000">
                      <a:alpha val="43137"/>
                    </a:srgbClr>
                  </a:outerShdw>
                </a:effectLst>
                <a:latin typeface="Algerian" panose="04020705040A02060702" pitchFamily="82" charset="0"/>
              </a:rPr>
              <a:t>FAMILY</a:t>
            </a:r>
            <a:br>
              <a:rPr lang="en-US" dirty="0"/>
            </a:br>
            <a:r>
              <a:rPr lang="en-US" dirty="0"/>
              <a:t>John the Baptist</a:t>
            </a:r>
          </a:p>
        </p:txBody>
      </p:sp>
      <p:sp>
        <p:nvSpPr>
          <p:cNvPr id="3" name="Content Placeholder 2"/>
          <p:cNvSpPr>
            <a:spLocks noGrp="1"/>
          </p:cNvSpPr>
          <p:nvPr>
            <p:ph idx="1"/>
          </p:nvPr>
        </p:nvSpPr>
        <p:spPr>
          <a:xfrm>
            <a:off x="5539313" y="1752600"/>
            <a:ext cx="6424087" cy="4800600"/>
          </a:xfrm>
        </p:spPr>
        <p:txBody>
          <a:bodyPr>
            <a:noAutofit/>
          </a:bodyPr>
          <a:lstStyle/>
          <a:p>
            <a:pPr marL="457200" indent="-457200" algn="just">
              <a:buFont typeface="+mj-lt"/>
              <a:buAutoNum type="arabicPeriod"/>
            </a:pP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BAD</a:t>
            </a:r>
            <a:r>
              <a:rPr lang="en-US" sz="2400" dirty="0">
                <a:latin typeface="Arial Rounded MT Bold" pitchFamily="34" charset="0"/>
              </a:rPr>
              <a:t> things can and do happen to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GOOD</a:t>
            </a:r>
            <a:r>
              <a:rPr lang="en-US" sz="2400" dirty="0">
                <a:latin typeface="Arial Rounded MT Bold" pitchFamily="34" charset="0"/>
              </a:rPr>
              <a:t> people. </a:t>
            </a:r>
          </a:p>
          <a:p>
            <a:pPr marL="457200" indent="-457200" algn="just">
              <a:buFont typeface="+mj-lt"/>
              <a:buAutoNum type="arabicPeriod"/>
            </a:pPr>
            <a:r>
              <a:rPr lang="en-US" sz="2400" dirty="0">
                <a:latin typeface="Arial Rounded MT Bold" pitchFamily="34" charset="0"/>
              </a:rPr>
              <a:t>Taking a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STAND</a:t>
            </a:r>
            <a:r>
              <a:rPr lang="en-US" sz="2400" dirty="0">
                <a:latin typeface="Arial Rounded MT Bold" pitchFamily="34" charset="0"/>
              </a:rPr>
              <a:t> for truth is not a guarantee of earthly acceptance.</a:t>
            </a:r>
          </a:p>
          <a:p>
            <a:pPr marL="457200" indent="-457200" algn="just">
              <a:buFont typeface="+mj-lt"/>
              <a:buAutoNum type="arabicPeriod"/>
            </a:pPr>
            <a:r>
              <a:rPr lang="en-US" sz="2400" dirty="0">
                <a:latin typeface="Arial Rounded MT Bold" pitchFamily="34" charset="0"/>
              </a:rPr>
              <a:t>Things do not always turn out the way we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WANT</a:t>
            </a:r>
            <a:r>
              <a:rPr lang="en-US" sz="2400" dirty="0">
                <a:latin typeface="Arial Rounded MT Bold" pitchFamily="34" charset="0"/>
              </a:rPr>
              <a:t>, but they are part of God’s plan.</a:t>
            </a:r>
          </a:p>
        </p:txBody>
      </p:sp>
    </p:spTree>
    <p:extLst>
      <p:ext uri="{BB962C8B-B14F-4D97-AF65-F5344CB8AC3E}">
        <p14:creationId xmlns:p14="http://schemas.microsoft.com/office/powerpoint/2010/main" val="10650681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0"/>
                                        <p:tgtEl>
                                          <p:spTgt spid="3">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0"/>
                                        <p:tgtEl>
                                          <p:spTgt spid="3">
                                            <p:txEl>
                                              <p:pRg st="1" end="1"/>
                                            </p:txEl>
                                          </p:spTgt>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8BE5-FFF4-9C77-E018-4160D16E3FB0}"/>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C7EDD67F-CCC6-71E2-A36F-B903792A9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740" y="-2458"/>
            <a:ext cx="4546573" cy="686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CCB0F63-1630-38FC-3437-D7DA0329BD39}"/>
              </a:ext>
            </a:extLst>
          </p:cNvPr>
          <p:cNvSpPr>
            <a:spLocks noGrp="1"/>
          </p:cNvSpPr>
          <p:nvPr>
            <p:ph type="title"/>
          </p:nvPr>
        </p:nvSpPr>
        <p:spPr>
          <a:xfrm>
            <a:off x="7035786" y="132120"/>
            <a:ext cx="4140227" cy="1143000"/>
          </a:xfrm>
        </p:spPr>
        <p:txBody>
          <a:bodyPr>
            <a:normAutofit fontScale="90000"/>
          </a:bodyPr>
          <a:lstStyle/>
          <a:p>
            <a:pPr indent="457200">
              <a:spcBef>
                <a:spcPct val="20000"/>
              </a:spcBef>
            </a:pPr>
            <a:r>
              <a:rPr lang="en-US" u="sng" dirty="0">
                <a:effectLst>
                  <a:outerShdw blurRad="38100" dist="38100" dir="2700000" algn="tl">
                    <a:srgbClr val="000000">
                      <a:alpha val="43137"/>
                    </a:srgbClr>
                  </a:outerShdw>
                </a:effectLst>
                <a:latin typeface="Algerian" panose="04020705040A02060702" pitchFamily="82" charset="0"/>
              </a:rPr>
              <a:t>FAMILY</a:t>
            </a:r>
            <a:br>
              <a:rPr lang="en-US" dirty="0"/>
            </a:br>
            <a:r>
              <a:rPr lang="en-US" dirty="0"/>
              <a:t>John the Baptist</a:t>
            </a:r>
          </a:p>
        </p:txBody>
      </p:sp>
      <p:sp>
        <p:nvSpPr>
          <p:cNvPr id="3" name="Content Placeholder 2">
            <a:extLst>
              <a:ext uri="{FF2B5EF4-FFF2-40B4-BE49-F238E27FC236}">
                <a16:creationId xmlns:a16="http://schemas.microsoft.com/office/drawing/2014/main" id="{55C40523-E025-D461-534A-174DA091A565}"/>
              </a:ext>
            </a:extLst>
          </p:cNvPr>
          <p:cNvSpPr>
            <a:spLocks noGrp="1"/>
          </p:cNvSpPr>
          <p:nvPr>
            <p:ph idx="1"/>
          </p:nvPr>
        </p:nvSpPr>
        <p:spPr>
          <a:xfrm>
            <a:off x="5539313" y="1752600"/>
            <a:ext cx="6424087" cy="4800600"/>
          </a:xfrm>
        </p:spPr>
        <p:txBody>
          <a:bodyPr>
            <a:noAutofit/>
          </a:bodyPr>
          <a:lstStyle/>
          <a:p>
            <a:pPr marL="457200" indent="-457200" algn="just">
              <a:buAutoNum type="arabicPeriod" startAt="4"/>
            </a:pPr>
            <a:r>
              <a:rPr lang="en-US" sz="2400" dirty="0">
                <a:latin typeface="Arial Rounded MT Bold" pitchFamily="34" charset="0"/>
              </a:rPr>
              <a:t>We are called on by Jesus to help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HURTING</a:t>
            </a:r>
            <a:r>
              <a:rPr lang="en-US" sz="2400" dirty="0">
                <a:latin typeface="Arial Rounded MT Bold" pitchFamily="34" charset="0"/>
              </a:rPr>
              <a:t> people in </a:t>
            </a:r>
            <a:r>
              <a:rPr lang="en-US" sz="24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DIFFICULT</a:t>
            </a:r>
            <a:r>
              <a:rPr lang="en-US" sz="2400" dirty="0">
                <a:latin typeface="Arial Rounded MT Bold" pitchFamily="34" charset="0"/>
              </a:rPr>
              <a:t> times.</a:t>
            </a:r>
          </a:p>
          <a:p>
            <a:pPr marL="0" indent="0" algn="just">
              <a:buNone/>
            </a:pPr>
            <a:r>
              <a:rPr lang="en-US" sz="2400" dirty="0">
                <a:latin typeface="Arial Rounded MT Bold" pitchFamily="34" charset="0"/>
              </a:rPr>
              <a:t>2 Corinthians 1.3-5 </a:t>
            </a:r>
          </a:p>
          <a:p>
            <a:pPr marL="0" indent="0" algn="just">
              <a:buNone/>
            </a:pPr>
            <a:r>
              <a:rPr lang="en-US" sz="2400" dirty="0">
                <a:latin typeface="Arial Rounded MT Bold" pitchFamily="34" charset="0"/>
              </a:rPr>
              <a:t>Blessed be the God and Father of our Lord Jesus Christ, </a:t>
            </a:r>
            <a:r>
              <a:rPr lang="en-US" sz="2400" dirty="0">
                <a:highlight>
                  <a:srgbClr val="FFFF00"/>
                </a:highlight>
                <a:latin typeface="Arial Rounded MT Bold" pitchFamily="34" charset="0"/>
              </a:rPr>
              <a:t>the Father of compassion</a:t>
            </a:r>
            <a:r>
              <a:rPr lang="en-US" sz="2400" dirty="0">
                <a:latin typeface="Arial Rounded MT Bold" pitchFamily="34" charset="0"/>
              </a:rPr>
              <a:t> and </a:t>
            </a:r>
            <a:r>
              <a:rPr lang="en-US" sz="2400" dirty="0">
                <a:highlight>
                  <a:srgbClr val="FFFF00"/>
                </a:highlight>
                <a:latin typeface="Arial Rounded MT Bold" pitchFamily="34" charset="0"/>
              </a:rPr>
              <a:t>the God of all </a:t>
            </a:r>
            <a:r>
              <a:rPr lang="en-US" sz="2400" b="1" u="sng" dirty="0">
                <a:solidFill>
                  <a:srgbClr val="C00000"/>
                </a:solidFill>
                <a:effectLst>
                  <a:outerShdw blurRad="38100" dist="38100" dir="2700000" algn="tl">
                    <a:srgbClr val="000000">
                      <a:alpha val="43137"/>
                    </a:srgbClr>
                  </a:outerShdw>
                </a:effectLst>
                <a:latin typeface="Aptos Slab Black" panose="020B0004020202020204" pitchFamily="34" charset="0"/>
              </a:rPr>
              <a:t>COMFORT</a:t>
            </a:r>
            <a:r>
              <a:rPr lang="en-US" sz="2400" dirty="0">
                <a:latin typeface="Arial Rounded MT Bold" pitchFamily="34" charset="0"/>
              </a:rPr>
              <a:t>, who </a:t>
            </a:r>
            <a:r>
              <a:rPr lang="en-US" sz="2400" b="1" u="sng" dirty="0">
                <a:solidFill>
                  <a:srgbClr val="C00000"/>
                </a:solidFill>
                <a:effectLst>
                  <a:outerShdw blurRad="38100" dist="38100" dir="2700000" algn="tl">
                    <a:srgbClr val="000000">
                      <a:alpha val="43137"/>
                    </a:srgbClr>
                  </a:outerShdw>
                </a:effectLst>
                <a:latin typeface="Aptos Slab Black" panose="020B0004020202020204" pitchFamily="34" charset="0"/>
              </a:rPr>
              <a:t>COMFORTS</a:t>
            </a:r>
            <a:r>
              <a:rPr lang="en-US" sz="2400" dirty="0">
                <a:latin typeface="Arial Rounded MT Bold" pitchFamily="34" charset="0"/>
              </a:rPr>
              <a:t> us </a:t>
            </a:r>
            <a:r>
              <a:rPr lang="en-US" sz="2400" b="1" u="sng" dirty="0">
                <a:highlight>
                  <a:srgbClr val="FFFF00"/>
                </a:highlight>
                <a:latin typeface="Arial Rounded MT Bold" pitchFamily="34" charset="0"/>
              </a:rPr>
              <a:t>in all our troubles</a:t>
            </a:r>
            <a:r>
              <a:rPr lang="en-US" sz="2400" dirty="0">
                <a:latin typeface="Arial Rounded MT Bold" pitchFamily="34" charset="0"/>
              </a:rPr>
              <a:t>, so that we can </a:t>
            </a:r>
            <a:r>
              <a:rPr lang="en-US" sz="2400" b="1" u="sng" dirty="0">
                <a:solidFill>
                  <a:srgbClr val="C00000"/>
                </a:solidFill>
                <a:effectLst>
                  <a:outerShdw blurRad="38100" dist="38100" dir="2700000" algn="tl">
                    <a:srgbClr val="000000">
                      <a:alpha val="43137"/>
                    </a:srgbClr>
                  </a:outerShdw>
                </a:effectLst>
                <a:latin typeface="Aptos Slab Black" panose="020B0004020202020204" pitchFamily="34" charset="0"/>
              </a:rPr>
              <a:t>COMFORT</a:t>
            </a:r>
            <a:r>
              <a:rPr lang="en-US" sz="2400" dirty="0">
                <a:latin typeface="Arial Rounded MT Bold" pitchFamily="34" charset="0"/>
              </a:rPr>
              <a:t> </a:t>
            </a:r>
            <a:r>
              <a:rPr lang="en-US" sz="2400" b="1" u="sng" dirty="0">
                <a:latin typeface="Arial Rounded MT Bold" pitchFamily="34" charset="0"/>
              </a:rPr>
              <a:t>those in any trouble</a:t>
            </a:r>
            <a:r>
              <a:rPr lang="en-US" sz="2400" dirty="0">
                <a:latin typeface="Arial Rounded MT Bold" pitchFamily="34" charset="0"/>
              </a:rPr>
              <a:t> with the </a:t>
            </a:r>
            <a:r>
              <a:rPr lang="en-US" sz="2400" b="1" u="sng" dirty="0">
                <a:solidFill>
                  <a:srgbClr val="C00000"/>
                </a:solidFill>
                <a:effectLst>
                  <a:outerShdw blurRad="38100" dist="38100" dir="2700000" algn="tl">
                    <a:srgbClr val="000000">
                      <a:alpha val="43137"/>
                    </a:srgbClr>
                  </a:outerShdw>
                </a:effectLst>
                <a:latin typeface="Aptos Slab Black" panose="020B0004020202020204" pitchFamily="34" charset="0"/>
              </a:rPr>
              <a:t>COMFORT</a:t>
            </a:r>
            <a:r>
              <a:rPr lang="en-US" sz="2400" dirty="0">
                <a:latin typeface="Arial Rounded MT Bold" pitchFamily="34" charset="0"/>
              </a:rPr>
              <a:t> we ourselves have </a:t>
            </a:r>
            <a:r>
              <a:rPr lang="en-US" sz="2400" dirty="0">
                <a:highlight>
                  <a:srgbClr val="FFFF00"/>
                </a:highlight>
                <a:latin typeface="Arial Rounded MT Bold" pitchFamily="34" charset="0"/>
              </a:rPr>
              <a:t>received from God</a:t>
            </a:r>
            <a:r>
              <a:rPr lang="en-US" sz="2400" dirty="0">
                <a:latin typeface="Arial Rounded MT Bold" pitchFamily="34" charset="0"/>
              </a:rPr>
              <a:t>. For just as the sufferings of Christ overflow to us, so also through Christ </a:t>
            </a:r>
            <a:r>
              <a:rPr lang="en-US" sz="2400" dirty="0">
                <a:highlight>
                  <a:srgbClr val="FFFF00"/>
                </a:highlight>
                <a:latin typeface="Arial Rounded MT Bold" pitchFamily="34" charset="0"/>
              </a:rPr>
              <a:t>our</a:t>
            </a:r>
            <a:r>
              <a:rPr lang="en-US" sz="2400" dirty="0">
                <a:latin typeface="Arial Rounded MT Bold" pitchFamily="34" charset="0"/>
              </a:rPr>
              <a:t> </a:t>
            </a:r>
            <a:r>
              <a:rPr lang="en-US" sz="2400" b="1" u="sng" dirty="0">
                <a:solidFill>
                  <a:srgbClr val="C00000"/>
                </a:solidFill>
                <a:effectLst>
                  <a:outerShdw blurRad="38100" dist="38100" dir="2700000" algn="tl">
                    <a:srgbClr val="000000">
                      <a:alpha val="43137"/>
                    </a:srgbClr>
                  </a:outerShdw>
                </a:effectLst>
                <a:latin typeface="Aptos Slab Black" panose="020B0004020202020204" pitchFamily="34" charset="0"/>
              </a:rPr>
              <a:t>COMFORT</a:t>
            </a:r>
            <a:r>
              <a:rPr lang="en-US" sz="2400" dirty="0">
                <a:latin typeface="Arial Rounded MT Bold" pitchFamily="34" charset="0"/>
              </a:rPr>
              <a:t> </a:t>
            </a:r>
            <a:r>
              <a:rPr lang="en-US" sz="2400" dirty="0">
                <a:highlight>
                  <a:srgbClr val="FFFF00"/>
                </a:highlight>
                <a:latin typeface="Arial Rounded MT Bold" pitchFamily="34" charset="0"/>
              </a:rPr>
              <a:t>overflows</a:t>
            </a:r>
            <a:r>
              <a:rPr lang="en-US" sz="2400" dirty="0">
                <a:latin typeface="Arial Rounded MT Bold" pitchFamily="34" charset="0"/>
              </a:rPr>
              <a:t>.</a:t>
            </a:r>
          </a:p>
        </p:txBody>
      </p:sp>
    </p:spTree>
    <p:extLst>
      <p:ext uri="{BB962C8B-B14F-4D97-AF65-F5344CB8AC3E}">
        <p14:creationId xmlns:p14="http://schemas.microsoft.com/office/powerpoint/2010/main" val="89669650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0"/>
                                        <p:tgtEl>
                                          <p:spTgt spid="3">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415"/>
          <a:stretch/>
        </p:blipFill>
        <p:spPr bwMode="auto">
          <a:xfrm>
            <a:off x="0" y="129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143000"/>
          </a:xfrm>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Feeding five thousand +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Luke 9.13-17</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3657600" y="2743200"/>
            <a:ext cx="8305800" cy="2057400"/>
          </a:xfrm>
        </p:spPr>
        <p:style>
          <a:lnRef idx="2">
            <a:schemeClr val="accent3"/>
          </a:lnRef>
          <a:fillRef idx="1">
            <a:schemeClr val="lt1"/>
          </a:fillRef>
          <a:effectRef idx="0">
            <a:schemeClr val="accent3"/>
          </a:effectRef>
          <a:fontRef idx="minor">
            <a:schemeClr val="dk1"/>
          </a:fontRef>
        </p:style>
        <p:txBody>
          <a:bodyPr>
            <a:normAutofit/>
          </a:bodyPr>
          <a:lstStyle/>
          <a:p>
            <a:pPr marL="0" indent="457200" algn="just">
              <a:buNone/>
            </a:pPr>
            <a:r>
              <a:rPr lang="en-US" sz="2400" dirty="0">
                <a:latin typeface="Arial Rounded MT Bold" pitchFamily="34" charset="0"/>
              </a:rPr>
              <a:t>But Jesus said, "You feed them."</a:t>
            </a:r>
          </a:p>
          <a:p>
            <a:pPr marL="0" indent="457200">
              <a:buNone/>
            </a:pPr>
            <a:r>
              <a:rPr lang="en-US" sz="2400" dirty="0">
                <a:latin typeface="Arial Rounded MT Bold" pitchFamily="34" charset="0"/>
              </a:rPr>
              <a:t>"But we have only five loaves of bread and two fish," they answered. "Or are you expecting us to go and buy enough food for this whole crowd?" For there were about 5,000 men there.</a:t>
            </a:r>
          </a:p>
        </p:txBody>
      </p:sp>
      <p:pic>
        <p:nvPicPr>
          <p:cNvPr id="4" name="OYCB10-09fishfr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3200" y="6400800"/>
            <a:ext cx="304800" cy="304800"/>
          </a:xfrm>
          <a:prstGeom prst="rect">
            <a:avLst/>
          </a:prstGeom>
        </p:spPr>
      </p:pic>
    </p:spTree>
    <p:extLst>
      <p:ext uri="{BB962C8B-B14F-4D97-AF65-F5344CB8AC3E}">
        <p14:creationId xmlns:p14="http://schemas.microsoft.com/office/powerpoint/2010/main" val="2753267886"/>
      </p:ext>
    </p:extLst>
  </p:cSld>
  <p:clrMapOvr>
    <a:masterClrMapping/>
  </p:clrMapOvr>
  <mc:AlternateContent xmlns:mc="http://schemas.openxmlformats.org/markup-compatibility/2006" xmlns:p14="http://schemas.microsoft.com/office/powerpoint/2010/main">
    <mc:Choice Requires="p14">
      <p:transition spd="slow" p14:dur="1400" advTm="13902">
        <p14:ripple/>
      </p:transition>
    </mc:Choice>
    <mc:Fallback xmlns="">
      <p:transition spd="slow" advTm="13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15"/>
          <a:stretch/>
        </p:blipFill>
        <p:spPr bwMode="auto">
          <a:xfrm>
            <a:off x="3048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0" y="419100"/>
            <a:ext cx="9144000" cy="1143000"/>
          </a:xfrm>
        </p:spPr>
        <p:txBody>
          <a:bodyPr>
            <a:normAutofit/>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Feeding five thousand +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Luke 9.13-17</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381000" y="2743200"/>
            <a:ext cx="8458200" cy="3124200"/>
          </a:xfrm>
        </p:spPr>
        <p:style>
          <a:lnRef idx="2">
            <a:schemeClr val="accent3"/>
          </a:lnRef>
          <a:fillRef idx="1">
            <a:schemeClr val="lt1"/>
          </a:fillRef>
          <a:effectRef idx="0">
            <a:schemeClr val="accent3"/>
          </a:effectRef>
          <a:fontRef idx="minor">
            <a:schemeClr val="dk1"/>
          </a:fontRef>
        </p:style>
        <p:txBody>
          <a:bodyPr>
            <a:normAutofit/>
          </a:bodyPr>
          <a:lstStyle/>
          <a:p>
            <a:pPr marL="0" indent="457200">
              <a:buNone/>
            </a:pPr>
            <a:r>
              <a:rPr lang="en-US" sz="2400" dirty="0">
                <a:latin typeface="Arial Rounded MT Bold" pitchFamily="34" charset="0"/>
              </a:rPr>
              <a:t>Jesus replied, "Tell them to sit down in groups of about fifty each." So the people all sat down. Jesus took the five loaves and two fish, looked up toward heaven, and blessed them. Then, breaking the loaves into pieces, he kept giving the bread and fish to the disciples so they could distribute it to the people. They all ate as much as they wanted, and afterward, the disciples picked up twelve baskets of leftovers!</a:t>
            </a:r>
          </a:p>
        </p:txBody>
      </p:sp>
    </p:spTree>
    <p:extLst>
      <p:ext uri="{BB962C8B-B14F-4D97-AF65-F5344CB8AC3E}">
        <p14:creationId xmlns:p14="http://schemas.microsoft.com/office/powerpoint/2010/main" val="318996076"/>
      </p:ext>
    </p:extLst>
  </p:cSld>
  <p:clrMapOvr>
    <a:masterClrMapping/>
  </p:clrMapOvr>
  <mc:AlternateContent xmlns:mc="http://schemas.openxmlformats.org/markup-compatibility/2006" xmlns:p14="http://schemas.microsoft.com/office/powerpoint/2010/main">
    <mc:Choice Requires="p14">
      <p:transition spd="slow" p14:dur="1400" advTm="26069">
        <p14:ripple/>
      </p:transition>
    </mc:Choice>
    <mc:Fallback xmlns="">
      <p:transition spd="slow" advTm="2606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15"/>
          <a:stretch/>
        </p:blipFill>
        <p:spPr bwMode="auto">
          <a:xfrm>
            <a:off x="31242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70050" y="221684"/>
            <a:ext cx="9082652" cy="1143000"/>
          </a:xfrm>
        </p:spPr>
        <p:txBody>
          <a:bodyPr>
            <a:normAutofit fontScale="90000"/>
          </a:bodyPr>
          <a:lstStyle/>
          <a:p>
            <a:pPr lvl="0">
              <a:spcBef>
                <a:spcPct val="2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lgerian" panose="04020705040A02060702" pitchFamily="82" charset="0"/>
              </a:rPr>
              <a:t>FINANCES</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Feeding five thousand +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Luke 9.13-17</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304800" y="1586369"/>
            <a:ext cx="8602851" cy="5049948"/>
          </a:xfrm>
        </p:spPr>
        <p:style>
          <a:lnRef idx="2">
            <a:schemeClr val="accent3"/>
          </a:lnRef>
          <a:fillRef idx="1">
            <a:schemeClr val="lt1"/>
          </a:fillRef>
          <a:effectRef idx="0">
            <a:schemeClr val="accent3"/>
          </a:effectRef>
          <a:fontRef idx="minor">
            <a:schemeClr val="dk1"/>
          </a:fontRef>
        </p:style>
        <p:txBody>
          <a:bodyPr anchor="ctr">
            <a:normAutofit fontScale="92500"/>
          </a:bodyPr>
          <a:lstStyle/>
          <a:p>
            <a:pPr marL="457200" indent="-457200">
              <a:buFont typeface="+mj-lt"/>
              <a:buAutoNum type="arabicPeriod"/>
            </a:pPr>
            <a:r>
              <a:rPr lang="en-US" sz="2800" dirty="0">
                <a:latin typeface="Arial Rounded MT Bold" pitchFamily="34" charset="0"/>
              </a:rPr>
              <a:t> </a:t>
            </a:r>
            <a:r>
              <a:rPr lang="en-US" sz="28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FACE</a:t>
            </a:r>
            <a:r>
              <a:rPr lang="en-US" sz="2800" dirty="0">
                <a:latin typeface="Arial Rounded MT Bold" pitchFamily="34" charset="0"/>
              </a:rPr>
              <a:t> your problems before they get any bigger.</a:t>
            </a:r>
          </a:p>
          <a:p>
            <a:pPr marL="457200" indent="-457200">
              <a:buFont typeface="+mj-lt"/>
              <a:buAutoNum type="arabicPeriod"/>
            </a:pPr>
            <a:r>
              <a:rPr lang="en-US" sz="2800" dirty="0">
                <a:latin typeface="Arial Rounded MT Bold" pitchFamily="34" charset="0"/>
              </a:rPr>
              <a:t> </a:t>
            </a:r>
            <a:r>
              <a:rPr lang="en-US" sz="2800" b="1" dirty="0">
                <a:solidFill>
                  <a:srgbClr val="C00000"/>
                </a:solidFill>
                <a:effectLst>
                  <a:outerShdw blurRad="38100" dist="38100" dir="2700000" algn="tl">
                    <a:srgbClr val="000000">
                      <a:alpha val="43137"/>
                    </a:srgbClr>
                  </a:outerShdw>
                </a:effectLst>
                <a:latin typeface="Amasis MT Pro Black" panose="02040A04050005020304" pitchFamily="18" charset="0"/>
              </a:rPr>
              <a:t>ORGANIZE</a:t>
            </a:r>
            <a:r>
              <a:rPr lang="en-US" sz="2800" dirty="0">
                <a:latin typeface="Arial Rounded MT Bold" pitchFamily="34" charset="0"/>
              </a:rPr>
              <a:t> to deal with the situation you face!</a:t>
            </a:r>
          </a:p>
          <a:p>
            <a:pPr marL="857250" lvl="1" indent="-457200">
              <a:buFont typeface="Wingdings" pitchFamily="2" charset="2"/>
              <a:buChar char="§"/>
            </a:pPr>
            <a:r>
              <a:rPr lang="en-US" sz="2400" dirty="0">
                <a:latin typeface="Arial Rounded MT Bold" pitchFamily="34" charset="0"/>
              </a:rPr>
              <a:t>Turn your challenges into manageable-sized portions</a:t>
            </a:r>
          </a:p>
          <a:p>
            <a:pPr marL="457200" indent="-457200">
              <a:buFont typeface="+mj-lt"/>
              <a:buAutoNum type="arabicPeriod"/>
            </a:pPr>
            <a:r>
              <a:rPr lang="en-US" sz="2800" dirty="0">
                <a:latin typeface="Arial Rounded MT Bold" pitchFamily="34" charset="0"/>
              </a:rPr>
              <a:t> </a:t>
            </a:r>
            <a:r>
              <a:rPr lang="en-US" sz="28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USE</a:t>
            </a:r>
            <a:r>
              <a:rPr lang="en-US" sz="2800" dirty="0">
                <a:latin typeface="Arial Rounded MT Bold" pitchFamily="34" charset="0"/>
              </a:rPr>
              <a:t> what you have!</a:t>
            </a:r>
          </a:p>
          <a:p>
            <a:pPr marL="857250" lvl="1" indent="-457200">
              <a:buFont typeface="Wingdings" pitchFamily="2" charset="2"/>
              <a:buChar char="§"/>
            </a:pPr>
            <a:r>
              <a:rPr lang="en-US" sz="2400" dirty="0">
                <a:latin typeface="Arial Rounded MT Bold" pitchFamily="34" charset="0"/>
              </a:rPr>
              <a:t>Don’t focus on the lack of resources</a:t>
            </a:r>
          </a:p>
          <a:p>
            <a:pPr marL="857250" lvl="1" indent="-457200">
              <a:buFont typeface="Wingdings" pitchFamily="2" charset="2"/>
              <a:buChar char="§"/>
            </a:pPr>
            <a:r>
              <a:rPr lang="en-US" sz="2400" dirty="0">
                <a:latin typeface="Arial Rounded MT Bold" pitchFamily="34" charset="0"/>
              </a:rPr>
              <a:t>What is that in your hand?</a:t>
            </a:r>
          </a:p>
          <a:p>
            <a:pPr marL="457200" indent="-457200">
              <a:buFont typeface="+mj-lt"/>
              <a:buAutoNum type="arabicPeriod"/>
            </a:pPr>
            <a:r>
              <a:rPr lang="en-US" sz="2800" dirty="0">
                <a:latin typeface="Arial Rounded MT Bold" pitchFamily="34" charset="0"/>
              </a:rPr>
              <a:t> </a:t>
            </a:r>
            <a:r>
              <a:rPr lang="en-US" sz="2800" b="1" u="sng" dirty="0">
                <a:solidFill>
                  <a:srgbClr val="C00000"/>
                </a:solidFill>
                <a:effectLst>
                  <a:outerShdw blurRad="38100" dist="38100" dir="2700000" algn="tl">
                    <a:srgbClr val="000000">
                      <a:alpha val="43137"/>
                    </a:srgbClr>
                  </a:outerShdw>
                </a:effectLst>
                <a:latin typeface="Amasis MT Pro Black" panose="02040A04050005020304" pitchFamily="18" charset="0"/>
              </a:rPr>
              <a:t>TRUST</a:t>
            </a:r>
            <a:r>
              <a:rPr lang="en-US" sz="2800" dirty="0">
                <a:latin typeface="Arial Rounded MT Bold" pitchFamily="34" charset="0"/>
              </a:rPr>
              <a:t>, ‘GOD IS YOUR SOURCE!’</a:t>
            </a:r>
          </a:p>
          <a:p>
            <a:pPr marL="857250" lvl="1" indent="-457200">
              <a:buFont typeface="Wingdings" pitchFamily="2" charset="2"/>
              <a:buChar char="§"/>
            </a:pPr>
            <a:r>
              <a:rPr lang="en-US" sz="2400" dirty="0">
                <a:latin typeface="Arial Rounded MT Bold" pitchFamily="34" charset="0"/>
              </a:rPr>
              <a:t> “</a:t>
            </a:r>
            <a:r>
              <a:rPr lang="en-US" sz="2400" i="1" dirty="0">
                <a:latin typeface="Arial Rounded MT Bold" pitchFamily="34" charset="0"/>
              </a:rPr>
              <a:t>God is the one who provides seed for the farmer and then bread to eat</a:t>
            </a:r>
            <a:r>
              <a:rPr lang="en-US" sz="2400" dirty="0">
                <a:latin typeface="Arial Rounded MT Bold" pitchFamily="34" charset="0"/>
              </a:rPr>
              <a:t>.” </a:t>
            </a:r>
            <a:r>
              <a:rPr lang="en-US" sz="2400" baseline="30000" dirty="0">
                <a:latin typeface="Arial Rounded MT Bold" pitchFamily="34" charset="0"/>
              </a:rPr>
              <a:t>2 Corinthians 9.10 </a:t>
            </a:r>
          </a:p>
          <a:p>
            <a:pPr marL="857250" lvl="1" indent="-457200">
              <a:buFont typeface="Wingdings" pitchFamily="2" charset="2"/>
              <a:buChar char="§"/>
            </a:pPr>
            <a:r>
              <a:rPr lang="en-US" sz="2400" dirty="0">
                <a:latin typeface="Arial Rounded MT Bold" pitchFamily="34" charset="0"/>
              </a:rPr>
              <a:t>“</a:t>
            </a:r>
            <a:r>
              <a:rPr lang="en-US" sz="2400" i="1" dirty="0">
                <a:latin typeface="Arial Rounded MT Bold" pitchFamily="34" charset="0"/>
              </a:rPr>
              <a:t>Now, a person who is put in charge as a manager must be faithful</a:t>
            </a:r>
            <a:r>
              <a:rPr lang="en-US" sz="2400" dirty="0">
                <a:latin typeface="Arial Rounded MT Bold" pitchFamily="34" charset="0"/>
              </a:rPr>
              <a:t>.”  </a:t>
            </a:r>
            <a:r>
              <a:rPr lang="en-US" sz="2400" baseline="30000" dirty="0">
                <a:latin typeface="Arial Rounded MT Bold" pitchFamily="34" charset="0"/>
              </a:rPr>
              <a:t>1 Corinthians 4.2 </a:t>
            </a:r>
          </a:p>
        </p:txBody>
      </p:sp>
    </p:spTree>
    <p:extLst>
      <p:ext uri="{BB962C8B-B14F-4D97-AF65-F5344CB8AC3E}">
        <p14:creationId xmlns:p14="http://schemas.microsoft.com/office/powerpoint/2010/main" val="33343903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0"/>
                                        <p:tgtEl>
                                          <p:spTgt spid="3">
                                            <p:txEl>
                                              <p:pRg st="0" end="0"/>
                                            </p:txEl>
                                          </p:spTgt>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0"/>
                                        <p:tgtEl>
                                          <p:spTgt spid="3">
                                            <p:txEl>
                                              <p:pRg st="1" end="1"/>
                                            </p:txEl>
                                          </p:spTgt>
                                        </p:tgtEl>
                                      </p:cBhvr>
                                    </p:animEffect>
                                  </p:childTnLst>
                                </p:cTn>
                              </p:par>
                            </p:childTnLst>
                          </p:cTn>
                        </p:par>
                        <p:par>
                          <p:cTn id="21" fill="hold">
                            <p:stCondLst>
                              <p:cond delay="10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0"/>
                                        <p:tgtEl>
                                          <p:spTgt spid="3">
                                            <p:txEl>
                                              <p:pRg st="2" end="2"/>
                                            </p:txEl>
                                          </p:spTgt>
                                        </p:tgtEl>
                                      </p:cBhvr>
                                    </p:animEffect>
                                  </p:childTnLst>
                                </p:cTn>
                              </p:par>
                            </p:childTnLst>
                          </p:cTn>
                        </p:par>
                        <p:par>
                          <p:cTn id="27" fill="hold">
                            <p:stCondLst>
                              <p:cond delay="15000"/>
                            </p:stCondLst>
                            <p:childTnLst>
                              <p:par>
                                <p:cTn id="28" presetID="53" presetClass="entr" presetSubtype="16"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0"/>
                                        <p:tgtEl>
                                          <p:spTgt spid="3">
                                            <p:txEl>
                                              <p:pRg st="3" end="3"/>
                                            </p:txEl>
                                          </p:spTgt>
                                        </p:tgtEl>
                                      </p:cBhvr>
                                    </p:animEffect>
                                  </p:childTnLst>
                                </p:cTn>
                              </p:par>
                            </p:childTnLst>
                          </p:cTn>
                        </p:par>
                        <p:par>
                          <p:cTn id="33" fill="hold">
                            <p:stCondLst>
                              <p:cond delay="20000"/>
                            </p:stCondLst>
                            <p:childTnLst>
                              <p:par>
                                <p:cTn id="34" presetID="53" presetClass="entr" presetSubtype="16"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0"/>
                                        <p:tgtEl>
                                          <p:spTgt spid="3">
                                            <p:txEl>
                                              <p:pRg st="4" end="4"/>
                                            </p:txEl>
                                          </p:spTgt>
                                        </p:tgtEl>
                                      </p:cBhvr>
                                    </p:animEffect>
                                  </p:childTnLst>
                                </p:cTn>
                              </p:par>
                            </p:childTnLst>
                          </p:cTn>
                        </p:par>
                        <p:par>
                          <p:cTn id="39" fill="hold">
                            <p:stCondLst>
                              <p:cond delay="25000"/>
                            </p:stCondLst>
                            <p:childTnLst>
                              <p:par>
                                <p:cTn id="40" presetID="53" presetClass="entr" presetSubtype="16"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0"/>
                                        <p:tgtEl>
                                          <p:spTgt spid="3">
                                            <p:txEl>
                                              <p:pRg st="5" end="5"/>
                                            </p:txEl>
                                          </p:spTgt>
                                        </p:tgtEl>
                                      </p:cBhvr>
                                    </p:animEffect>
                                  </p:childTnLst>
                                </p:cTn>
                              </p:par>
                            </p:childTnLst>
                          </p:cTn>
                        </p:par>
                        <p:par>
                          <p:cTn id="45" fill="hold">
                            <p:stCondLst>
                              <p:cond delay="30000"/>
                            </p:stCondLst>
                            <p:childTnLst>
                              <p:par>
                                <p:cTn id="46" presetID="53" presetClass="entr" presetSubtype="16"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0"/>
                                        <p:tgtEl>
                                          <p:spTgt spid="3">
                                            <p:txEl>
                                              <p:pRg st="6" end="6"/>
                                            </p:txEl>
                                          </p:spTgt>
                                        </p:tgtEl>
                                      </p:cBhvr>
                                    </p:animEffect>
                                  </p:childTnLst>
                                </p:cTn>
                              </p:par>
                            </p:childTnLst>
                          </p:cTn>
                        </p:par>
                        <p:par>
                          <p:cTn id="51" fill="hold">
                            <p:stCondLst>
                              <p:cond delay="35000"/>
                            </p:stCondLst>
                            <p:childTnLst>
                              <p:par>
                                <p:cTn id="52" presetID="53" presetClass="entr" presetSubtype="16" fill="hold" grpId="0"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p:cTn id="54" dur="5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5" dur="5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6" dur="5000"/>
                                        <p:tgtEl>
                                          <p:spTgt spid="3">
                                            <p:txEl>
                                              <p:pRg st="7" end="7"/>
                                            </p:txEl>
                                          </p:spTgt>
                                        </p:tgtEl>
                                      </p:cBhvr>
                                    </p:animEffect>
                                  </p:childTnLst>
                                </p:cTn>
                              </p:par>
                            </p:childTnLst>
                          </p:cTn>
                        </p:par>
                        <p:par>
                          <p:cTn id="57" fill="hold">
                            <p:stCondLst>
                              <p:cond delay="40000"/>
                            </p:stCondLst>
                            <p:childTnLst>
                              <p:par>
                                <p:cTn id="58" presetID="53" presetClass="entr" presetSubtype="16" fill="hold" grpId="0" nodeType="after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p:cTn id="60" dur="5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1" dur="5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2" dur="5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3528</Words>
  <Application>Microsoft Office PowerPoint</Application>
  <PresentationFormat>Widescreen</PresentationFormat>
  <Paragraphs>186</Paragraphs>
  <Slides>17</Slides>
  <Notes>12</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Algerian</vt:lpstr>
      <vt:lpstr>Amasis MT Pro Black</vt:lpstr>
      <vt:lpstr>Aptos Slab Black</vt:lpstr>
      <vt:lpstr>Arial</vt:lpstr>
      <vt:lpstr>Arial Rounded MT Bold</vt:lpstr>
      <vt:lpstr>Barcelona</vt:lpstr>
      <vt:lpstr>Bauhaus 93</vt:lpstr>
      <vt:lpstr>Calibri</vt:lpstr>
      <vt:lpstr>Wingdings</vt:lpstr>
      <vt:lpstr>Office Theme</vt:lpstr>
      <vt:lpstr>Seeking Jesus Study Series</vt:lpstr>
      <vt:lpstr>Biblical World View</vt:lpstr>
      <vt:lpstr>John the Baptist Mark 6.17-20 </vt:lpstr>
      <vt:lpstr>John the Baptist Mark 6.17-20 </vt:lpstr>
      <vt:lpstr>FAMILY John the Baptist</vt:lpstr>
      <vt:lpstr>FAMILY John the Baptist</vt:lpstr>
      <vt:lpstr>Feeding five thousand + Luke 9.13-17</vt:lpstr>
      <vt:lpstr>Feeding five thousand + Luke 9.13-17</vt:lpstr>
      <vt:lpstr>FINANCES Feeding five thousand + Luke 9.13-17</vt:lpstr>
      <vt:lpstr>Calming the Storm Matthew 14.24-33</vt:lpstr>
      <vt:lpstr>Calming the Storm Matthew 14.24-33</vt:lpstr>
      <vt:lpstr>Calming the Storm Matthew 14.24-33</vt:lpstr>
      <vt:lpstr>Calming the Storm Matthew 14.24-33</vt:lpstr>
      <vt:lpstr>FOCUS Calming the Storm</vt:lpstr>
      <vt:lpstr>More Chaos  Mark 6.53-56</vt:lpstr>
      <vt:lpstr>FUTURE   . Chaos or  Opportunity  Mark 6.53-56</vt:lpstr>
      <vt:lpstr>Finding Order in a World Full of Chaos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 Bob</dc:creator>
  <cp:lastModifiedBy>Bob Highlands</cp:lastModifiedBy>
  <cp:revision>75</cp:revision>
  <cp:lastPrinted>2013-04-20T16:15:24Z</cp:lastPrinted>
  <dcterms:created xsi:type="dcterms:W3CDTF">2013-04-19T16:37:46Z</dcterms:created>
  <dcterms:modified xsi:type="dcterms:W3CDTF">2026-04-15T22:18:55Z</dcterms:modified>
</cp:coreProperties>
</file>